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57" r:id="rId4"/>
    <p:sldId id="259" r:id="rId5"/>
    <p:sldId id="269" r:id="rId6"/>
    <p:sldId id="341" r:id="rId7"/>
    <p:sldId id="342" r:id="rId8"/>
    <p:sldId id="271" r:id="rId9"/>
    <p:sldId id="346" r:id="rId10"/>
    <p:sldId id="343" r:id="rId11"/>
    <p:sldId id="344" r:id="rId12"/>
    <p:sldId id="345" r:id="rId13"/>
    <p:sldId id="273" r:id="rId14"/>
    <p:sldId id="321" r:id="rId15"/>
    <p:sldId id="274" r:id="rId16"/>
    <p:sldId id="275" r:id="rId17"/>
    <p:sldId id="276" r:id="rId18"/>
    <p:sldId id="277" r:id="rId19"/>
    <p:sldId id="347" r:id="rId20"/>
    <p:sldId id="315" r:id="rId21"/>
    <p:sldId id="316" r:id="rId22"/>
    <p:sldId id="317" r:id="rId23"/>
    <p:sldId id="260" r:id="rId24"/>
    <p:sldId id="261" r:id="rId25"/>
    <p:sldId id="262" r:id="rId26"/>
    <p:sldId id="266" r:id="rId27"/>
    <p:sldId id="263" r:id="rId28"/>
    <p:sldId id="264" r:id="rId29"/>
    <p:sldId id="312" r:id="rId30"/>
    <p:sldId id="324" r:id="rId31"/>
    <p:sldId id="326" r:id="rId32"/>
    <p:sldId id="338" r:id="rId33"/>
    <p:sldId id="339" r:id="rId34"/>
    <p:sldId id="279" r:id="rId35"/>
    <p:sldId id="281" r:id="rId36"/>
    <p:sldId id="293" r:id="rId37"/>
    <p:sldId id="311" r:id="rId38"/>
    <p:sldId id="32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563" autoAdjust="0"/>
  </p:normalViewPr>
  <p:slideViewPr>
    <p:cSldViewPr snapToGrid="0">
      <p:cViewPr varScale="1">
        <p:scale>
          <a:sx n="49" d="100"/>
          <a:sy n="49" d="100"/>
        </p:scale>
        <p:origin x="74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emf"/><Relationship Id="rId1" Type="http://schemas.openxmlformats.org/officeDocument/2006/relationships/image" Target="../media/image49.emf"/><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4"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4" Type="http://schemas.openxmlformats.org/officeDocument/2006/relationships/image" Target="../media/image7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5" Type="http://schemas.openxmlformats.org/officeDocument/2006/relationships/image" Target="../media/image82.wmf"/><Relationship Id="rId4"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emf"/><Relationship Id="rId4"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10" Type="http://schemas.openxmlformats.org/officeDocument/2006/relationships/image" Target="../media/image34.wmf"/><Relationship Id="rId4" Type="http://schemas.openxmlformats.org/officeDocument/2006/relationships/image" Target="../media/image28.wmf"/><Relationship Id="rId9"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01A60-2B25-4955-BA68-23DD8B683B55}" type="datetimeFigureOut">
              <a:rPr lang="zh-CN" altLang="en-US" smtClean="0"/>
              <a:t>2022/5/12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95E71-D5BA-4557-B94D-DE4DB403F2AD}" type="slidenum">
              <a:rPr lang="zh-CN" altLang="en-US" smtClean="0"/>
              <a:t>‹#›</a:t>
            </a:fld>
            <a:endParaRPr lang="zh-CN" altLang="en-US"/>
          </a:p>
        </p:txBody>
      </p:sp>
    </p:spTree>
    <p:extLst>
      <p:ext uri="{BB962C8B-B14F-4D97-AF65-F5344CB8AC3E}">
        <p14:creationId xmlns:p14="http://schemas.microsoft.com/office/powerpoint/2010/main" val="422950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B13A9C65-CAA0-41D2-AEF0-B13A5A1FD1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id="{42E8CCBD-3A7C-4ED8-9F4F-EBF61D614B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将电机参数考虑成缓慢变化的状态，与电机电流组合成一个六阶的状态空间方程，输入为</a:t>
            </a:r>
            <a:r>
              <a:rPr lang="en-US" altLang="zh-CN"/>
              <a:t>dq</a:t>
            </a:r>
            <a:r>
              <a:rPr lang="zh-CN" altLang="en-US"/>
              <a:t>轴电压电流，输出为</a:t>
            </a:r>
            <a:r>
              <a:rPr lang="en-US" altLang="zh-CN"/>
              <a:t>d</a:t>
            </a:r>
            <a:r>
              <a:rPr lang="zh-CN" altLang="en-US"/>
              <a:t>、</a:t>
            </a:r>
            <a:r>
              <a:rPr lang="en-US" altLang="zh-CN"/>
              <a:t>q</a:t>
            </a:r>
            <a:r>
              <a:rPr lang="zh-CN" altLang="en-US"/>
              <a:t>轴电流。要实现这样一个非线性系统在某点处可观，需求取该点处的能观性矩阵</a:t>
            </a:r>
            <a:r>
              <a:rPr lang="en-US" altLang="zh-CN"/>
              <a:t>O</a:t>
            </a:r>
            <a:r>
              <a:rPr lang="zh-CN" altLang="en-US"/>
              <a:t>，由于需要辨识参数在后四个分量，因此只需观察能观性矩阵的后四个分量的</a:t>
            </a:r>
            <a:r>
              <a:rPr lang="en-US" altLang="zh-CN"/>
              <a:t>Jacobian</a:t>
            </a:r>
            <a:r>
              <a:rPr lang="zh-CN" altLang="en-US"/>
              <a:t>矩阵是否满秩。得到四个参数可同时辨识的条件：</a:t>
            </a:r>
            <a:r>
              <a:rPr lang="en-US" altLang="zh-CN"/>
              <a:t>d</a:t>
            </a:r>
            <a:r>
              <a:rPr lang="zh-CN" altLang="en-US"/>
              <a:t>、</a:t>
            </a:r>
            <a:r>
              <a:rPr lang="en-US" altLang="zh-CN"/>
              <a:t>q</a:t>
            </a:r>
            <a:r>
              <a:rPr lang="zh-CN" altLang="en-US"/>
              <a:t>轴电流的微分不为零。要满足这个条件，通常需要在系统中加入激励信号，激起系统的动态特性。</a:t>
            </a:r>
          </a:p>
        </p:txBody>
      </p:sp>
      <p:sp>
        <p:nvSpPr>
          <p:cNvPr id="4" name="灯片编号占位符 3">
            <a:extLst>
              <a:ext uri="{FF2B5EF4-FFF2-40B4-BE49-F238E27FC236}">
                <a16:creationId xmlns:a16="http://schemas.microsoft.com/office/drawing/2014/main" id="{D5E1AA17-1855-4E74-BD08-92C39FE5C9B6}"/>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BBD5EDB-F381-4A30-920B-2CA66EA5466B}" type="slidenum">
              <a:rPr lang="zh-CN" altLang="en-US"/>
              <a:pPr/>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积分区间严格</a:t>
            </a:r>
            <a:endParaRPr lang="en-US" altLang="zh-CN" dirty="0"/>
          </a:p>
          <a:p>
            <a:r>
              <a:rPr lang="zh-CN" altLang="en-US" dirty="0"/>
              <a:t>输入只有电流</a:t>
            </a:r>
          </a:p>
        </p:txBody>
      </p:sp>
      <p:sp>
        <p:nvSpPr>
          <p:cNvPr id="4" name="灯片编号占位符 3"/>
          <p:cNvSpPr>
            <a:spLocks noGrp="1"/>
          </p:cNvSpPr>
          <p:nvPr>
            <p:ph type="sldNum" sz="quarter" idx="5"/>
          </p:nvPr>
        </p:nvSpPr>
        <p:spPr/>
        <p:txBody>
          <a:bodyPr/>
          <a:lstStyle/>
          <a:p>
            <a:fld id="{56E89BDE-33F0-4D8F-BA32-89A32FF44552}" type="slidenum">
              <a:rPr lang="zh-CN" altLang="en-US" smtClean="0"/>
              <a:t>30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积分区间灵活</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离线辨识采集电流，在线辨识采集电流和转速；</a:t>
            </a:r>
            <a:endParaRPr lang="en-US" altLang="zh-CN" dirty="0"/>
          </a:p>
          <a:p>
            <a:r>
              <a:rPr lang="zh-CN" altLang="en-US" dirty="0"/>
              <a:t>激励信号给在哪</a:t>
            </a:r>
          </a:p>
        </p:txBody>
      </p:sp>
      <p:sp>
        <p:nvSpPr>
          <p:cNvPr id="4" name="灯片编号占位符 3"/>
          <p:cNvSpPr>
            <a:spLocks noGrp="1"/>
          </p:cNvSpPr>
          <p:nvPr>
            <p:ph type="sldNum" sz="quarter" idx="5"/>
          </p:nvPr>
        </p:nvSpPr>
        <p:spPr/>
        <p:txBody>
          <a:bodyPr/>
          <a:lstStyle/>
          <a:p>
            <a:fld id="{56E89BDE-33F0-4D8F-BA32-89A32FF44552}" type="slidenum">
              <a:rPr lang="zh-CN" altLang="en-US" smtClean="0"/>
              <a:t>35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以下的实验图是由自己搭建的实验平台得到，根据说明书，系统的转动惯量为</a:t>
            </a:r>
            <a:r>
              <a:rPr lang="en-US" altLang="zh-CN" dirty="0"/>
              <a:t>2.16</a:t>
            </a:r>
            <a:r>
              <a:rPr lang="zh-CN" altLang="en-US" dirty="0"/>
              <a:t>*</a:t>
            </a:r>
            <a:r>
              <a:rPr lang="en-US" altLang="zh-CN" dirty="0"/>
              <a:t>10-4</a:t>
            </a:r>
            <a:r>
              <a:rPr lang="zh-CN" altLang="en-US" dirty="0"/>
              <a:t>，最小二乘法：周期，</a:t>
            </a:r>
          </a:p>
        </p:txBody>
      </p:sp>
      <p:sp>
        <p:nvSpPr>
          <p:cNvPr id="4" name="灯片编号占位符 3"/>
          <p:cNvSpPr>
            <a:spLocks noGrp="1"/>
          </p:cNvSpPr>
          <p:nvPr>
            <p:ph type="sldNum" sz="quarter" idx="5"/>
          </p:nvPr>
        </p:nvSpPr>
        <p:spPr/>
        <p:txBody>
          <a:bodyPr/>
          <a:lstStyle/>
          <a:p>
            <a:fld id="{56E89BDE-33F0-4D8F-BA32-89A32FF44552}" type="slidenum">
              <a:rPr lang="zh-CN" altLang="en-US" smtClean="0"/>
              <a:t>36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5s</a:t>
            </a:r>
            <a:r>
              <a:rPr lang="zh-CN" altLang="en-US" dirty="0"/>
              <a:t>处给定补偿电流，电流的突然加入使转速跟踪误差达到最大，约为</a:t>
            </a:r>
            <a:r>
              <a:rPr lang="en-US" altLang="zh-CN" dirty="0"/>
              <a:t>70rpm/min</a:t>
            </a:r>
            <a:r>
              <a:rPr lang="zh-CN" altLang="en-US" dirty="0"/>
              <a:t>。</a:t>
            </a:r>
          </a:p>
        </p:txBody>
      </p:sp>
      <p:sp>
        <p:nvSpPr>
          <p:cNvPr id="4" name="灯片编号占位符 3"/>
          <p:cNvSpPr>
            <a:spLocks noGrp="1"/>
          </p:cNvSpPr>
          <p:nvPr>
            <p:ph type="sldNum" sz="quarter" idx="5"/>
          </p:nvPr>
        </p:nvSpPr>
        <p:spPr/>
        <p:txBody>
          <a:bodyPr/>
          <a:lstStyle/>
          <a:p>
            <a:fld id="{56E89BDE-33F0-4D8F-BA32-89A32FF44552}" type="slidenum">
              <a:rPr lang="zh-CN" altLang="en-US" smtClean="0"/>
              <a:t>38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DB6FBD5B-AA22-464B-A0E3-EBFD3CC99B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C0C130B3-CF63-4A33-A3E0-71C6998454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无迹卡尔曼滤波方法是在扩展卡尔曼滤波方法的基础上发展而来的，由于扩展卡尔曼滤波需要对非线性系统做一阶截断，可能会造成强非线性出现截断误差和滤波不稳定。而</a:t>
            </a:r>
            <a:r>
              <a:rPr lang="en-US" altLang="zh-CN"/>
              <a:t>UKF</a:t>
            </a:r>
            <a:r>
              <a:rPr lang="zh-CN" altLang="en-US"/>
              <a:t>则通过确定性采样原理，无需对非线性系统做一阶截断，可以实现非线性系统的更高精度描述，因此在越来越多场合有替代</a:t>
            </a:r>
            <a:r>
              <a:rPr lang="en-US" altLang="zh-CN"/>
              <a:t>EKF</a:t>
            </a:r>
            <a:r>
              <a:rPr lang="zh-CN" altLang="en-US"/>
              <a:t>的趋势。</a:t>
            </a:r>
            <a:r>
              <a:rPr lang="en-US" altLang="zh-CN"/>
              <a:t>UKF</a:t>
            </a:r>
            <a:r>
              <a:rPr lang="zh-CN" altLang="en-US"/>
              <a:t>的主要特点如下：适用于非线性系统；采用无迹变换得到更多确定采样点；比卡尔曼滤波（</a:t>
            </a:r>
            <a:r>
              <a:rPr lang="en-US" altLang="zh-CN"/>
              <a:t>EKF</a:t>
            </a:r>
            <a:r>
              <a:rPr lang="zh-CN" altLang="en-US"/>
              <a:t>）估计精度更高。</a:t>
            </a:r>
          </a:p>
          <a:p>
            <a:endParaRPr lang="zh-CN" altLang="en-US"/>
          </a:p>
        </p:txBody>
      </p:sp>
      <p:sp>
        <p:nvSpPr>
          <p:cNvPr id="4" name="灯片编号占位符 3">
            <a:extLst>
              <a:ext uri="{FF2B5EF4-FFF2-40B4-BE49-F238E27FC236}">
                <a16:creationId xmlns:a16="http://schemas.microsoft.com/office/drawing/2014/main" id="{CFCEB4D3-036B-4B5B-A34D-689F57876509}"/>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74E894B-D719-46B6-B3D5-9858BB110F57}" type="slidenum">
              <a:rPr lang="zh-CN" altLang="en-US"/>
              <a:pPr/>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FB4F0571-D559-4207-A9AB-CD5438CF0D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a:extLst>
              <a:ext uri="{FF2B5EF4-FFF2-40B4-BE49-F238E27FC236}">
                <a16:creationId xmlns:a16="http://schemas.microsoft.com/office/drawing/2014/main" id="{289E2DCD-4CD4-444A-9938-22E4D857D9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当然，由于实际永磁同步电机驱动器中，不会包含相电压传感器，通常的做法是采用逆变器的电压指令来代替真实电压。而通过之前逆变器非线性因素分析可知，由于逆变器的非线性因素的存在，逆变器的指令电压和输出电压之间并不相等，图下式所示。因此，</a:t>
            </a:r>
            <a:r>
              <a:rPr lang="en-US" altLang="zh-CN"/>
              <a:t>PWM-VSI</a:t>
            </a:r>
            <a:r>
              <a:rPr lang="zh-CN" altLang="en-US"/>
              <a:t>非线性因素会造成电机辨识参数的误差。</a:t>
            </a:r>
          </a:p>
        </p:txBody>
      </p:sp>
      <p:sp>
        <p:nvSpPr>
          <p:cNvPr id="4" name="灯片编号占位符 3">
            <a:extLst>
              <a:ext uri="{FF2B5EF4-FFF2-40B4-BE49-F238E27FC236}">
                <a16:creationId xmlns:a16="http://schemas.microsoft.com/office/drawing/2014/main" id="{D7F87E01-C855-4D51-8F22-220A424DCFB5}"/>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6682B54-238F-4A2B-B92A-64DCF0853072}" type="slidenum">
              <a:rPr lang="zh-CN" altLang="en-US"/>
              <a:pPr/>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A031C674-CD40-494E-9FEA-F3376B7C69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8555958B-1481-410A-9694-05467C390B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该图参数辨识的结构框图，在</a:t>
            </a:r>
            <a:r>
              <a:rPr lang="en-US" altLang="zh-CN"/>
              <a:t>d</a:t>
            </a:r>
            <a:r>
              <a:rPr lang="zh-CN" altLang="en-US"/>
              <a:t>轴加入</a:t>
            </a:r>
            <a:r>
              <a:rPr lang="en-US" altLang="zh-CN"/>
              <a:t>0.5A</a:t>
            </a:r>
            <a:r>
              <a:rPr lang="zh-CN" altLang="en-US"/>
              <a:t>，</a:t>
            </a:r>
            <a:r>
              <a:rPr lang="en-US" altLang="zh-CN"/>
              <a:t>10Hz</a:t>
            </a:r>
            <a:r>
              <a:rPr lang="zh-CN" altLang="en-US"/>
              <a:t>的方波信号作为激励，并加入</a:t>
            </a:r>
            <a:r>
              <a:rPr lang="en-US" altLang="zh-CN"/>
              <a:t>PWM-VSI</a:t>
            </a:r>
            <a:r>
              <a:rPr lang="zh-CN" altLang="en-US"/>
              <a:t>非线性因素重复学习控制复合补偿策略，</a:t>
            </a:r>
            <a:endParaRPr lang="en-US" altLang="zh-CN"/>
          </a:p>
          <a:p>
            <a:r>
              <a:rPr lang="zh-CN" altLang="en-US"/>
              <a:t>输入信号经过补偿后的电压指令，</a:t>
            </a:r>
            <a:r>
              <a:rPr lang="en-US" altLang="zh-CN"/>
              <a:t>d</a:t>
            </a:r>
            <a:r>
              <a:rPr lang="zh-CN" altLang="en-US"/>
              <a:t>、</a:t>
            </a:r>
            <a:r>
              <a:rPr lang="en-US" altLang="zh-CN"/>
              <a:t>q</a:t>
            </a:r>
            <a:r>
              <a:rPr lang="zh-CN" altLang="en-US"/>
              <a:t>轴电流，还有转速，辨识方法采用</a:t>
            </a:r>
            <a:r>
              <a:rPr lang="en-US" altLang="zh-CN"/>
              <a:t>UKF</a:t>
            </a:r>
            <a:r>
              <a:rPr lang="zh-CN" altLang="en-US"/>
              <a:t>方法，同时与扩展卡尔曼滤波</a:t>
            </a:r>
            <a:r>
              <a:rPr lang="en-US" altLang="zh-CN"/>
              <a:t>EKF</a:t>
            </a:r>
            <a:r>
              <a:rPr lang="zh-CN" altLang="en-US"/>
              <a:t>和递推最小二乘算法</a:t>
            </a:r>
            <a:r>
              <a:rPr lang="en-US" altLang="zh-CN"/>
              <a:t>RLS</a:t>
            </a:r>
            <a:r>
              <a:rPr lang="zh-CN" altLang="en-US"/>
              <a:t>在同等条件下进行比较。</a:t>
            </a:r>
            <a:endParaRPr lang="en-US" altLang="zh-CN"/>
          </a:p>
        </p:txBody>
      </p:sp>
      <p:sp>
        <p:nvSpPr>
          <p:cNvPr id="4" name="灯片编号占位符 3">
            <a:extLst>
              <a:ext uri="{FF2B5EF4-FFF2-40B4-BE49-F238E27FC236}">
                <a16:creationId xmlns:a16="http://schemas.microsoft.com/office/drawing/2014/main" id="{A6149F1C-46EF-4D49-9570-D4135C41BECB}"/>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8524A3-F4A3-4382-9E75-C672C662FD55}" type="slidenum">
              <a:rPr lang="zh-CN" altLang="en-US"/>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553E24CD-0833-4DC3-A62A-9367477A4C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CC80455C-9DD9-4BED-8547-AF66A7AC9D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下图为参数辨识时电机运行工况，</a:t>
            </a:r>
            <a:r>
              <a:rPr lang="zh-CN" altLang="zh-CN"/>
              <a:t>注入幅值</a:t>
            </a:r>
            <a:r>
              <a:rPr lang="en-US" altLang="zh-CN"/>
              <a:t>0.5 A</a:t>
            </a:r>
            <a:r>
              <a:rPr lang="zh-CN" altLang="zh-CN"/>
              <a:t>，频率为</a:t>
            </a:r>
            <a:r>
              <a:rPr lang="en-US" altLang="zh-CN"/>
              <a:t>10 Hz</a:t>
            </a:r>
            <a:r>
              <a:rPr lang="zh-CN" altLang="zh-CN"/>
              <a:t>的方波</a:t>
            </a:r>
            <a:r>
              <a:rPr lang="zh-CN" altLang="en-US"/>
              <a:t>电流质量作为</a:t>
            </a:r>
            <a:r>
              <a:rPr lang="zh-CN" altLang="zh-CN"/>
              <a:t>激励信号，电机运行于</a:t>
            </a:r>
            <a:r>
              <a:rPr lang="en-US" altLang="zh-CN"/>
              <a:t>200 r/min</a:t>
            </a:r>
            <a:r>
              <a:rPr lang="zh-CN" altLang="zh-CN"/>
              <a:t>情况下，负载转矩在</a:t>
            </a:r>
            <a:r>
              <a:rPr lang="en-US" altLang="zh-CN"/>
              <a:t>2 N.m</a:t>
            </a:r>
            <a:r>
              <a:rPr lang="zh-CN" altLang="zh-CN"/>
              <a:t>和</a:t>
            </a:r>
            <a:r>
              <a:rPr lang="en-US" altLang="zh-CN"/>
              <a:t>3 N.m</a:t>
            </a:r>
            <a:r>
              <a:rPr lang="zh-CN" altLang="zh-CN"/>
              <a:t>之间跳变</a:t>
            </a:r>
            <a:r>
              <a:rPr lang="zh-CN" altLang="en-US"/>
              <a:t>。在不同初始值的情况下，由于未加入</a:t>
            </a:r>
            <a:r>
              <a:rPr lang="en-US" altLang="zh-CN"/>
              <a:t>PWM-VSI</a:t>
            </a:r>
            <a:r>
              <a:rPr lang="zh-CN" altLang="en-US"/>
              <a:t>非线性因素补偿，电阻辨识误差较大，其他参数都能很好收敛到准确值。其中</a:t>
            </a:r>
            <a:r>
              <a:rPr lang="en-US" altLang="zh-CN"/>
              <a:t>q</a:t>
            </a:r>
            <a:r>
              <a:rPr lang="zh-CN" altLang="en-US"/>
              <a:t>轴增大时，交轴电感有减小趋势。同时</a:t>
            </a:r>
            <a:r>
              <a:rPr lang="en-US" altLang="zh-CN"/>
              <a:t>UKF</a:t>
            </a:r>
            <a:r>
              <a:rPr lang="zh-CN" altLang="en-US"/>
              <a:t>辨识性能与</a:t>
            </a:r>
            <a:r>
              <a:rPr lang="en-US" altLang="zh-CN"/>
              <a:t>RLS</a:t>
            </a:r>
            <a:r>
              <a:rPr lang="zh-CN" altLang="en-US"/>
              <a:t>辨识精度基本类似，但是收敛速度上要略快，递推最小二乘辨识算法得到的结果振荡较明显。</a:t>
            </a:r>
          </a:p>
        </p:txBody>
      </p:sp>
      <p:sp>
        <p:nvSpPr>
          <p:cNvPr id="4" name="灯片编号占位符 3">
            <a:extLst>
              <a:ext uri="{FF2B5EF4-FFF2-40B4-BE49-F238E27FC236}">
                <a16:creationId xmlns:a16="http://schemas.microsoft.com/office/drawing/2014/main" id="{A2397989-5E9B-459D-BF8B-38581B13330B}"/>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C4BF76-5F98-4CD5-8F08-DD524EFBCFB3}" type="slidenum">
              <a:rPr lang="zh-CN" altLang="en-US"/>
              <a:pPr/>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1B14694A-8210-4D91-97F5-E51157E09C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B13D148A-93B2-46AB-ABDF-2B34B40ECA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该图为加入方差为</a:t>
            </a:r>
            <a:r>
              <a:rPr lang="en-US" altLang="zh-CN"/>
              <a:t>0.00027</a:t>
            </a:r>
            <a:r>
              <a:rPr lang="zh-CN" altLang="en-US"/>
              <a:t>白噪声后，三种辨识算法的结果。可以看出</a:t>
            </a:r>
            <a:r>
              <a:rPr lang="en-US" altLang="zh-CN"/>
              <a:t>UKF</a:t>
            </a:r>
            <a:r>
              <a:rPr lang="zh-CN" altLang="en-US"/>
              <a:t>和</a:t>
            </a:r>
            <a:r>
              <a:rPr lang="en-US" altLang="zh-CN"/>
              <a:t>EKF</a:t>
            </a:r>
            <a:r>
              <a:rPr lang="zh-CN" altLang="en-US"/>
              <a:t>是在抗噪声能力强，</a:t>
            </a:r>
            <a:r>
              <a:rPr lang="en-US" altLang="zh-CN"/>
              <a:t>RLS</a:t>
            </a:r>
            <a:r>
              <a:rPr lang="zh-CN" altLang="en-US"/>
              <a:t>辨识的电阻和磁链误差大大增加。</a:t>
            </a:r>
          </a:p>
        </p:txBody>
      </p:sp>
      <p:sp>
        <p:nvSpPr>
          <p:cNvPr id="4" name="灯片编号占位符 3">
            <a:extLst>
              <a:ext uri="{FF2B5EF4-FFF2-40B4-BE49-F238E27FC236}">
                <a16:creationId xmlns:a16="http://schemas.microsoft.com/office/drawing/2014/main" id="{DB188B7A-2F13-4210-9794-C549622FE135}"/>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8929C2-B45D-493D-AD57-7DC9065C4993}" type="slidenum">
              <a:rPr lang="zh-CN" altLang="en-US"/>
              <a:pPr/>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15D4775B-E7D9-4BA7-90E6-C70B35B756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5D3F9040-78D7-4362-819E-AA7B1ECF84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该图为加入</a:t>
            </a:r>
            <a:r>
              <a:rPr lang="en-US" altLang="zh-CN"/>
              <a:t>PWM-VSI</a:t>
            </a:r>
            <a:r>
              <a:rPr lang="zh-CN" altLang="en-US"/>
              <a:t>非线性因素补偿后三者的辨识结果，可以看出各个参数都能得到准确的辨识。</a:t>
            </a:r>
          </a:p>
        </p:txBody>
      </p:sp>
      <p:sp>
        <p:nvSpPr>
          <p:cNvPr id="4" name="灯片编号占位符 3">
            <a:extLst>
              <a:ext uri="{FF2B5EF4-FFF2-40B4-BE49-F238E27FC236}">
                <a16:creationId xmlns:a16="http://schemas.microsoft.com/office/drawing/2014/main" id="{94C2D27C-563F-40E1-8DC3-620942EF2CA2}"/>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8432C1-CD18-4106-9770-E63AA751AD4F}" type="slidenum">
              <a:rPr lang="zh-CN" altLang="en-US"/>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1FA03C7D-FA9D-4555-B9DD-37BD532F5E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id="{F40A3490-AFB4-47D7-97DA-0A612A0C27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通过实验分析，</a:t>
            </a:r>
            <a:r>
              <a:rPr lang="en-US" altLang="zh-CN"/>
              <a:t>UKF</a:t>
            </a:r>
            <a:r>
              <a:rPr lang="zh-CN" altLang="en-US"/>
              <a:t>在部分参数辨识的收敛速度大于</a:t>
            </a:r>
            <a:r>
              <a:rPr lang="en-US" altLang="zh-CN"/>
              <a:t>EKF</a:t>
            </a:r>
            <a:r>
              <a:rPr lang="zh-CN" altLang="en-US"/>
              <a:t>，且就方法的实现的结构来说由于省去了</a:t>
            </a:r>
            <a:r>
              <a:rPr lang="en-US" altLang="zh-CN"/>
              <a:t>Jacobian</a:t>
            </a:r>
            <a:r>
              <a:rPr lang="zh-CN" altLang="en-US"/>
              <a:t>矩阵的计算，方法更加简洁，但</a:t>
            </a:r>
            <a:r>
              <a:rPr lang="en-US" altLang="zh-CN"/>
              <a:t>UKF</a:t>
            </a:r>
            <a:r>
              <a:rPr lang="zh-CN" altLang="en-US"/>
              <a:t>需要求取一组</a:t>
            </a:r>
            <a:r>
              <a:rPr lang="en-US" altLang="zh-CN"/>
              <a:t>sigma</a:t>
            </a:r>
            <a:r>
              <a:rPr lang="zh-CN" altLang="en-US"/>
              <a:t>采样点的期望与方差，因此计算量较大。但整体来说</a:t>
            </a:r>
            <a:r>
              <a:rPr lang="en-US" altLang="zh-CN"/>
              <a:t>UKF</a:t>
            </a:r>
            <a:r>
              <a:rPr lang="zh-CN" altLang="en-US"/>
              <a:t>、</a:t>
            </a:r>
            <a:r>
              <a:rPr lang="en-US" altLang="zh-CN"/>
              <a:t>EKF</a:t>
            </a:r>
            <a:r>
              <a:rPr lang="zh-CN" altLang="en-US"/>
              <a:t>辨识性能近似，这主要由于非线性因素不强，采用</a:t>
            </a:r>
            <a:r>
              <a:rPr lang="en-US" altLang="zh-CN"/>
              <a:t>1</a:t>
            </a:r>
            <a:r>
              <a:rPr lang="zh-CN" altLang="en-US"/>
              <a:t>阶截断已经可以很好描述永磁同步电机发的非线性。</a:t>
            </a:r>
            <a:r>
              <a:rPr lang="en-US" altLang="zh-CN"/>
              <a:t>RLS</a:t>
            </a:r>
            <a:r>
              <a:rPr lang="zh-CN" altLang="en-US"/>
              <a:t>在辨识精度和抗噪声性都逊于</a:t>
            </a:r>
            <a:r>
              <a:rPr lang="en-US" altLang="zh-CN"/>
              <a:t>UKF</a:t>
            </a:r>
            <a:r>
              <a:rPr lang="zh-CN" altLang="en-US"/>
              <a:t>和</a:t>
            </a:r>
            <a:r>
              <a:rPr lang="en-US" altLang="zh-CN"/>
              <a:t>EKF</a:t>
            </a:r>
            <a:r>
              <a:rPr lang="zh-CN" altLang="en-US"/>
              <a:t>，但是其收敛域大，计算量小，调试也较容易。对该创新点总结如下：分析了四个参数可同时辨识的条件；在永磁同步电机标幺值模型上，提出了</a:t>
            </a:r>
            <a:r>
              <a:rPr lang="en-US" altLang="zh-CN"/>
              <a:t>UKF</a:t>
            </a:r>
            <a:r>
              <a:rPr lang="zh-CN" altLang="en-US"/>
              <a:t>多参数辨识算法；加入</a:t>
            </a:r>
            <a:r>
              <a:rPr lang="en-US" altLang="zh-CN"/>
              <a:t>PWM-VSI</a:t>
            </a:r>
            <a:r>
              <a:rPr lang="zh-CN" altLang="en-US"/>
              <a:t>非线性因素补偿，提高参数辨识精度；比较不同辨识算法的优缺点，提供选择算法的依据。</a:t>
            </a:r>
          </a:p>
        </p:txBody>
      </p:sp>
      <p:sp>
        <p:nvSpPr>
          <p:cNvPr id="4" name="灯片编号占位符 3">
            <a:extLst>
              <a:ext uri="{FF2B5EF4-FFF2-40B4-BE49-F238E27FC236}">
                <a16:creationId xmlns:a16="http://schemas.microsoft.com/office/drawing/2014/main" id="{B141320F-34B0-4B3D-98EB-44401B86D0E6}"/>
              </a:ext>
            </a:extLst>
          </p:cNvPr>
          <p:cNvSpPr>
            <a:spLocks noGrp="1"/>
          </p:cNvSpPr>
          <p:nvPr>
            <p:ph type="sldNum" sz="quarter" idx="5"/>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FCFE7D-35F4-48CA-B806-A1B2CE73BCA3}" type="slidenum">
              <a:rPr lang="zh-CN" altLang="en-US"/>
              <a:pPr/>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没有库伦摩擦</a:t>
            </a:r>
            <a:endParaRPr lang="en-US" altLang="zh-CN" dirty="0"/>
          </a:p>
          <a:p>
            <a:r>
              <a:rPr lang="zh-CN" altLang="en-US" dirty="0"/>
              <a:t>参数耦合</a:t>
            </a:r>
            <a:endParaRPr lang="en-US" altLang="zh-CN"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4A0FC-4CED-4A20-9BDD-4D4C375A0C5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95692B-C9E0-4556-9575-09F2ABA90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979BFF-7F0D-4CD5-BA79-DF9CC201F528}"/>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0C675CF5-1557-45C6-ABDD-A92373FA7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58C95F-1989-467E-9B29-D4825A321517}"/>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230135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16F57-020B-4CBF-848C-63A11C5AAFB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CE1685-A222-444D-9471-1DB192AA716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D9094D-E919-46DD-958B-BC74483E5874}"/>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A6BE7DC1-123C-43F7-BF55-F2E7D7C111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27C0A8-C56A-41EB-A69F-DCA68F8F8D0B}"/>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589653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3726AA2-521A-4FF6-9AD4-741D5F2691A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C15E74-7EB2-4EEF-8D04-55DD91EFD1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3259E8-762F-4989-B49A-7E33E6729845}"/>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88EEFE6E-887F-459A-94C8-1078AD57A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20840B-FF66-40DB-8FDA-FD8D98388133}"/>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198011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E474A-B50B-4CA9-A1B2-C5501F3AE6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043ABC-BE3E-420C-8AA7-58ADC59A8FC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80B670-629E-488F-84AE-F8CBDC533399}"/>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7BAB5898-63B7-4A1A-B3BC-4DA5B37378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DE43F1-AEF7-42EF-9409-A6A735C29A6D}"/>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1056439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62985-F609-4013-A91A-825D81BD7F0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89D5CB0-8B70-47D0-B76E-2B0F10D74C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7BE3CF4-F457-4217-B100-55999903EA48}"/>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DE1F68B3-B0C1-49CB-8BC2-EF6CE8DAE8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DD1599-03B2-4916-B5B4-95D76ADDBDA0}"/>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3857029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0EA89-7BDD-459B-A2E5-5313252F5D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8CFC1F-88BC-4454-89FE-516180B680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9523A1-0AB1-4D6D-97A6-FADA5595B6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3467CA-80EB-4281-BB69-602BFE627836}"/>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8423C675-289C-43FA-9D44-5DBBBD8283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754FD1-BF99-4EFF-A7E4-18E5F399C0E3}"/>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260507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C6A3-27B0-4D31-A67C-E0EF5DFD849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07366A4-AA68-4549-8497-7C4FBF2712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CBF7BE3-0C55-45A1-8A6F-20F3221AC7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EAFD77-E471-45E6-B414-4078C10E7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19573F-4B55-4B03-97AA-F583B60B41C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A73D2D-CBAF-4159-B19E-99B4B583CC18}"/>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8" name="页脚占位符 7">
            <a:extLst>
              <a:ext uri="{FF2B5EF4-FFF2-40B4-BE49-F238E27FC236}">
                <a16:creationId xmlns:a16="http://schemas.microsoft.com/office/drawing/2014/main" id="{166D5599-A0C0-431A-A4B1-F5ABA40A809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9E93CE9-EC6A-4975-9842-1E3B205F0634}"/>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315709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CB211-5707-4C2B-A895-F9407D5B70A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1620851-BA3F-45D0-B6D7-4AD07574116E}"/>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4" name="页脚占位符 3">
            <a:extLst>
              <a:ext uri="{FF2B5EF4-FFF2-40B4-BE49-F238E27FC236}">
                <a16:creationId xmlns:a16="http://schemas.microsoft.com/office/drawing/2014/main" id="{B6DE6FFD-5901-4D92-AA26-1B4DA452AE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6BCD23-D7E3-4EF4-86E0-FDD2AE85E770}"/>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2668827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BEB1BA-C757-4516-9F12-E13A5627F8D3}"/>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3" name="页脚占位符 2">
            <a:extLst>
              <a:ext uri="{FF2B5EF4-FFF2-40B4-BE49-F238E27FC236}">
                <a16:creationId xmlns:a16="http://schemas.microsoft.com/office/drawing/2014/main" id="{511F1452-1781-4577-A7F4-4D5B7163900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9A72EAB-BC0A-4D4F-8EF0-DB1236160320}"/>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227230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3AAD-71CE-490B-BBF9-94F8CB18E5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25E5304-BA93-4EDC-87AB-A52D96F78D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306991F-9C1C-416F-B7DE-16EDD5491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57C1B4-4495-4B14-B4E1-3C1278AD3AFA}"/>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6A49FCC5-F253-4996-8BCF-8CAABFE531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89EA14-C4CB-4BEF-BE7A-3C83A474027D}"/>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142012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7C965-5EDD-494A-8D4C-1692001714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D04772-2F68-449B-A89E-38C37051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7B3F08-4024-4F90-A1B7-A385109DB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7E47BB-7F47-455B-979A-02476E9CD33B}"/>
              </a:ext>
            </a:extLst>
          </p:cNvPr>
          <p:cNvSpPr>
            <a:spLocks noGrp="1"/>
          </p:cNvSpPr>
          <p:nvPr>
            <p:ph type="dt" sz="half" idx="10"/>
          </p:nvPr>
        </p:nvSpPr>
        <p:spPr/>
        <p:txBody>
          <a:bodyPr/>
          <a:lstStyle/>
          <a:p>
            <a:fld id="{DC25DDC7-282E-44DB-9BF3-13523BF99941}" type="datetimeFigureOut">
              <a:rPr lang="zh-CN" altLang="en-US" smtClean="0"/>
              <a:t>2022/5/12</a:t>
            </a:fld>
            <a:endParaRPr lang="zh-CN" altLang="en-US"/>
          </a:p>
        </p:txBody>
      </p:sp>
      <p:sp>
        <p:nvSpPr>
          <p:cNvPr id="6" name="页脚占位符 5">
            <a:extLst>
              <a:ext uri="{FF2B5EF4-FFF2-40B4-BE49-F238E27FC236}">
                <a16:creationId xmlns:a16="http://schemas.microsoft.com/office/drawing/2014/main" id="{0B98BB53-FD4C-4226-8D4F-051EE4F1F6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DABA41-02E4-4E9A-A25A-DF5418359370}"/>
              </a:ext>
            </a:extLst>
          </p:cNvPr>
          <p:cNvSpPr>
            <a:spLocks noGrp="1"/>
          </p:cNvSpPr>
          <p:nvPr>
            <p:ph type="sldNum" sz="quarter" idx="12"/>
          </p:nvPr>
        </p:nvSpPr>
        <p:spPr/>
        <p:txBody>
          <a:body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377860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26E76E-1506-4AA3-9138-DA7BB98A52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8B5107-7F7B-4805-8D2A-4D325C3E5E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980E14-8BF7-400A-999E-A71E7AD382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25DDC7-282E-44DB-9BF3-13523BF99941}"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18EFCD8B-352F-41E0-B625-4383476C4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4E4D62F-DC05-4D3B-BC66-8E5C4F4727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8A29D-9BBE-464F-84BA-BD9DD7C0B96D}" type="slidenum">
              <a:rPr lang="zh-CN" altLang="en-US" smtClean="0"/>
              <a:t>‹#›</a:t>
            </a:fld>
            <a:endParaRPr lang="zh-CN" altLang="en-US"/>
          </a:p>
        </p:txBody>
      </p:sp>
    </p:spTree>
    <p:extLst>
      <p:ext uri="{BB962C8B-B14F-4D97-AF65-F5344CB8AC3E}">
        <p14:creationId xmlns:p14="http://schemas.microsoft.com/office/powerpoint/2010/main" val="434647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13.bin"/><Relationship Id="rId18" Type="http://schemas.openxmlformats.org/officeDocument/2006/relationships/image" Target="../media/image31.wmf"/><Relationship Id="rId26" Type="http://schemas.openxmlformats.org/officeDocument/2006/relationships/image" Target="../media/image34.wmf"/><Relationship Id="rId3" Type="http://schemas.openxmlformats.org/officeDocument/2006/relationships/slideLayout" Target="../slideLayouts/slideLayout2.xml"/><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28.wmf"/><Relationship Id="rId17" Type="http://schemas.openxmlformats.org/officeDocument/2006/relationships/oleObject" Target="../embeddings/oleObject15.bin"/><Relationship Id="rId25" Type="http://schemas.openxmlformats.org/officeDocument/2006/relationships/oleObject" Target="../embeddings/oleObject20.bin"/><Relationship Id="rId2" Type="http://schemas.openxmlformats.org/officeDocument/2006/relationships/tags" Target="../tags/tag3.xml"/><Relationship Id="rId16" Type="http://schemas.openxmlformats.org/officeDocument/2006/relationships/image" Target="../media/image30.wmf"/><Relationship Id="rId20" Type="http://schemas.openxmlformats.org/officeDocument/2006/relationships/image" Target="../media/image32.wmf"/><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12.bin"/><Relationship Id="rId24" Type="http://schemas.openxmlformats.org/officeDocument/2006/relationships/image" Target="../media/image33.wmf"/><Relationship Id="rId5" Type="http://schemas.openxmlformats.org/officeDocument/2006/relationships/oleObject" Target="../embeddings/oleObject9.bin"/><Relationship Id="rId15" Type="http://schemas.openxmlformats.org/officeDocument/2006/relationships/oleObject" Target="../embeddings/oleObject14.bin"/><Relationship Id="rId23" Type="http://schemas.openxmlformats.org/officeDocument/2006/relationships/oleObject" Target="../embeddings/oleObject19.bin"/><Relationship Id="rId10" Type="http://schemas.openxmlformats.org/officeDocument/2006/relationships/image" Target="../media/image27.wmf"/><Relationship Id="rId19" Type="http://schemas.openxmlformats.org/officeDocument/2006/relationships/oleObject" Target="../embeddings/oleObject16.bin"/><Relationship Id="rId4" Type="http://schemas.openxmlformats.org/officeDocument/2006/relationships/notesSlide" Target="../notesSlides/notesSlide3.xml"/><Relationship Id="rId9" Type="http://schemas.openxmlformats.org/officeDocument/2006/relationships/oleObject" Target="../embeddings/oleObject11.bin"/><Relationship Id="rId14" Type="http://schemas.openxmlformats.org/officeDocument/2006/relationships/image" Target="../media/image29.wmf"/><Relationship Id="rId22"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5.emf"/><Relationship Id="rId4" Type="http://schemas.openxmlformats.org/officeDocument/2006/relationships/oleObject" Target="../embeddings/oleObject21.bin"/></Relationships>
</file>

<file path=ppt/slides/_rels/slide1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slideLayout" Target="../slideLayouts/slideLayout2.xml"/><Relationship Id="rId7" Type="http://schemas.openxmlformats.org/officeDocument/2006/relationships/oleObject" Target="../embeddings/oleObject23.bin"/><Relationship Id="rId2" Type="http://schemas.openxmlformats.org/officeDocument/2006/relationships/tags" Target="../tags/tag4.xml"/><Relationship Id="rId1" Type="http://schemas.openxmlformats.org/officeDocument/2006/relationships/vmlDrawing" Target="../drawings/vmlDrawing7.vml"/><Relationship Id="rId6" Type="http://schemas.openxmlformats.org/officeDocument/2006/relationships/image" Target="../media/image36.emf"/><Relationship Id="rId5" Type="http://schemas.openxmlformats.org/officeDocument/2006/relationships/oleObject" Target="../embeddings/oleObject22.bin"/><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8.vml"/><Relationship Id="rId6" Type="http://schemas.openxmlformats.org/officeDocument/2006/relationships/image" Target="../media/image38.emf"/><Relationship Id="rId5" Type="http://schemas.openxmlformats.org/officeDocument/2006/relationships/oleObject" Target="../embeddings/oleObject24.bin"/><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9.vml"/><Relationship Id="rId6" Type="http://schemas.openxmlformats.org/officeDocument/2006/relationships/image" Target="../media/image39.emf"/><Relationship Id="rId5" Type="http://schemas.openxmlformats.org/officeDocument/2006/relationships/oleObject" Target="../embeddings/oleObject25.bin"/><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1.wmf"/><Relationship Id="rId5" Type="http://schemas.openxmlformats.org/officeDocument/2006/relationships/oleObject" Target="../embeddings/oleObject27.bin"/><Relationship Id="rId4" Type="http://schemas.openxmlformats.org/officeDocument/2006/relationships/image" Target="../media/image40.wmf"/><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image" Target="../media/image46.wmf"/><Relationship Id="rId4" Type="http://schemas.openxmlformats.org/officeDocument/2006/relationships/oleObject" Target="../embeddings/oleObject30.bin"/></Relationships>
</file>

<file path=ppt/slides/_rels/slide23.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53.e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50.e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oleObject" Target="../embeddings/oleObject35.bin"/><Relationship Id="rId14" Type="http://schemas.openxmlformats.org/officeDocument/2006/relationships/image" Target="../media/image54.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56.emf"/><Relationship Id="rId5" Type="http://schemas.openxmlformats.org/officeDocument/2006/relationships/oleObject" Target="../embeddings/oleObject39.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41.bin"/></Relationships>
</file>

<file path=ppt/slides/_rels/slide25.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6.bin"/><Relationship Id="rId3" Type="http://schemas.openxmlformats.org/officeDocument/2006/relationships/package" Target="../embeddings/Microsoft_Visio_Drawing.vsdx"/><Relationship Id="rId7" Type="http://schemas.openxmlformats.org/officeDocument/2006/relationships/oleObject" Target="../embeddings/oleObject43.bin"/><Relationship Id="rId12" Type="http://schemas.openxmlformats.org/officeDocument/2006/relationships/image" Target="../media/image63.emf"/><Relationship Id="rId2" Type="http://schemas.openxmlformats.org/officeDocument/2006/relationships/slideLayout" Target="../slideLayouts/slideLayout6.xml"/><Relationship Id="rId16" Type="http://schemas.openxmlformats.org/officeDocument/2006/relationships/image" Target="../media/image65.emf"/><Relationship Id="rId1" Type="http://schemas.openxmlformats.org/officeDocument/2006/relationships/vmlDrawing" Target="../drawings/vmlDrawing15.vml"/><Relationship Id="rId6" Type="http://schemas.openxmlformats.org/officeDocument/2006/relationships/image" Target="../media/image60.e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package" Target="../embeddings/Microsoft_Visio_Drawing1.vsdx"/><Relationship Id="rId10" Type="http://schemas.openxmlformats.org/officeDocument/2006/relationships/image" Target="../media/image62.wmf"/><Relationship Id="rId4" Type="http://schemas.openxmlformats.org/officeDocument/2006/relationships/image" Target="../media/image59.emf"/><Relationship Id="rId9" Type="http://schemas.openxmlformats.org/officeDocument/2006/relationships/oleObject" Target="../embeddings/oleObject44.bin"/><Relationship Id="rId14" Type="http://schemas.openxmlformats.org/officeDocument/2006/relationships/image" Target="../media/image64.emf"/></Relationships>
</file>

<file path=ppt/slides/_rels/slide26.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67.emf"/><Relationship Id="rId5" Type="http://schemas.openxmlformats.org/officeDocument/2006/relationships/oleObject" Target="../embeddings/oleObject48.bin"/><Relationship Id="rId10" Type="http://schemas.openxmlformats.org/officeDocument/2006/relationships/image" Target="../media/image69.emf"/><Relationship Id="rId4" Type="http://schemas.openxmlformats.org/officeDocument/2006/relationships/image" Target="../media/image66.emf"/><Relationship Id="rId9" Type="http://schemas.openxmlformats.org/officeDocument/2006/relationships/oleObject" Target="../embeddings/oleObject50.bin"/></Relationships>
</file>

<file path=ppt/slides/_rels/slide27.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71.emf"/><Relationship Id="rId5" Type="http://schemas.openxmlformats.org/officeDocument/2006/relationships/oleObject" Target="../embeddings/oleObject52.bin"/><Relationship Id="rId10" Type="http://schemas.openxmlformats.org/officeDocument/2006/relationships/image" Target="../media/image73.emf"/><Relationship Id="rId4" Type="http://schemas.openxmlformats.org/officeDocument/2006/relationships/image" Target="../media/image70.emf"/><Relationship Id="rId9" Type="http://schemas.openxmlformats.org/officeDocument/2006/relationships/oleObject" Target="../embeddings/oleObject54.bin"/></Relationships>
</file>

<file path=ppt/slides/_rels/slide28.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75.emf"/><Relationship Id="rId5" Type="http://schemas.openxmlformats.org/officeDocument/2006/relationships/oleObject" Target="../embeddings/oleObject56.bin"/><Relationship Id="rId10" Type="http://schemas.openxmlformats.org/officeDocument/2006/relationships/image" Target="../media/image77.emf"/><Relationship Id="rId4" Type="http://schemas.openxmlformats.org/officeDocument/2006/relationships/image" Target="../media/image74.emf"/><Relationship Id="rId9" Type="http://schemas.openxmlformats.org/officeDocument/2006/relationships/oleObject" Target="../embeddings/oleObject58.bin"/></Relationships>
</file>

<file path=ppt/slides/_rels/slide29.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3.bin"/><Relationship Id="rId3" Type="http://schemas.openxmlformats.org/officeDocument/2006/relationships/notesSlide" Target="../notesSlides/notesSlide9.xml"/><Relationship Id="rId7" Type="http://schemas.openxmlformats.org/officeDocument/2006/relationships/oleObject" Target="../embeddings/oleObject60.bin"/><Relationship Id="rId12" Type="http://schemas.openxmlformats.org/officeDocument/2006/relationships/image" Target="../media/image81.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8.wmf"/><Relationship Id="rId11" Type="http://schemas.openxmlformats.org/officeDocument/2006/relationships/oleObject" Target="../embeddings/oleObject62.bin"/><Relationship Id="rId5" Type="http://schemas.openxmlformats.org/officeDocument/2006/relationships/oleObject" Target="../embeddings/oleObject59.bin"/><Relationship Id="rId10" Type="http://schemas.openxmlformats.org/officeDocument/2006/relationships/image" Target="../media/image80.wmf"/><Relationship Id="rId4" Type="http://schemas.openxmlformats.org/officeDocument/2006/relationships/image" Target="../media/image83.jpeg"/><Relationship Id="rId9" Type="http://schemas.openxmlformats.org/officeDocument/2006/relationships/oleObject" Target="../embeddings/oleObject61.bin"/><Relationship Id="rId14" Type="http://schemas.openxmlformats.org/officeDocument/2006/relationships/image" Target="../media/image82.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notesSlide" Target="../notesSlides/notesSlide10.xml"/><Relationship Id="rId7" Type="http://schemas.openxmlformats.org/officeDocument/2006/relationships/image" Target="../media/image85.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5.bin"/><Relationship Id="rId5" Type="http://schemas.openxmlformats.org/officeDocument/2006/relationships/image" Target="../media/image84.wmf"/><Relationship Id="rId4" Type="http://schemas.openxmlformats.org/officeDocument/2006/relationships/oleObject" Target="../embeddings/oleObject64.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11.xml"/><Relationship Id="rId7" Type="http://schemas.openxmlformats.org/officeDocument/2006/relationships/image" Target="../media/image88.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67.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89.wmf"/></Relationships>
</file>

<file path=ppt/slides/_rels/slide32.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95.e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92.wmf"/><Relationship Id="rId11" Type="http://schemas.openxmlformats.org/officeDocument/2006/relationships/oleObject" Target="../embeddings/oleObject74.bin"/><Relationship Id="rId5" Type="http://schemas.openxmlformats.org/officeDocument/2006/relationships/oleObject" Target="../embeddings/oleObject71.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73.bin"/></Relationships>
</file>

<file path=ppt/slides/_rels/slide33.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notesSlide" Target="../notesSlides/notesSlide12.xml"/><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slideLayout" Target="../slideLayouts/slideLayout7.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tags" Target="../tags/tag31.xml"/><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tags" Target="../tags/tag30.xml"/><Relationship Id="rId10" Type="http://schemas.openxmlformats.org/officeDocument/2006/relationships/tags" Target="../tags/tag17.xml"/><Relationship Id="rId19" Type="http://schemas.openxmlformats.org/officeDocument/2006/relationships/tags" Target="../tags/tag26.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tags" Target="../tags/tag29.xml"/></Relationships>
</file>

<file path=ppt/slides/_rels/slide3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notesSlide" Target="../notesSlides/notesSlide13.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slideLayout" Target="../slideLayouts/slideLayout7.xml"/><Relationship Id="rId2" Type="http://schemas.openxmlformats.org/officeDocument/2006/relationships/tags" Target="../tags/tag33.xml"/><Relationship Id="rId16" Type="http://schemas.openxmlformats.org/officeDocument/2006/relationships/tags" Target="../tags/tag47.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8.tiff"/></Relationships>
</file>

<file path=ppt/slides/_rels/slide37.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7.tiff"/><Relationship Id="rId1" Type="http://schemas.openxmlformats.org/officeDocument/2006/relationships/slideLayout" Target="../slideLayouts/slideLayout7.xml"/><Relationship Id="rId5" Type="http://schemas.openxmlformats.org/officeDocument/2006/relationships/image" Target="../media/image101.tiff"/><Relationship Id="rId4" Type="http://schemas.openxmlformats.org/officeDocument/2006/relationships/image" Target="../media/image100.tiff"/></Relationships>
</file>

<file path=ppt/slides/_rels/slide38.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3" Type="http://schemas.openxmlformats.org/officeDocument/2006/relationships/slideLayout" Target="../slideLayouts/slideLayout2.xml"/><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notesSlide" Target="../notesSlides/notesSlide1.xml"/><Relationship Id="rId9" Type="http://schemas.openxmlformats.org/officeDocument/2006/relationships/oleObject" Target="../embeddings/oleObject4.bin"/><Relationship Id="rId14" Type="http://schemas.openxmlformats.org/officeDocument/2006/relationships/image" Target="../media/image8.wmf"/></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9.wmf"/><Relationship Id="rId4" Type="http://schemas.openxmlformats.org/officeDocument/2006/relationships/oleObject" Target="../embeddings/oleObject7.bin"/><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99798-D837-4340-B0B3-E22E313989B9}"/>
              </a:ext>
            </a:extLst>
          </p:cNvPr>
          <p:cNvSpPr>
            <a:spLocks noGrp="1"/>
          </p:cNvSpPr>
          <p:nvPr>
            <p:ph type="ctrTitle"/>
          </p:nvPr>
        </p:nvSpPr>
        <p:spPr/>
        <p:txBody>
          <a:bodyPr/>
          <a:lstStyle/>
          <a:p>
            <a:r>
              <a:rPr lang="zh-CN" altLang="en-US" dirty="0"/>
              <a:t>第四章 </a:t>
            </a:r>
            <a:br>
              <a:rPr lang="en-US" altLang="zh-CN" dirty="0"/>
            </a:br>
            <a:r>
              <a:rPr lang="zh-CN" altLang="en-US" b="1" dirty="0"/>
              <a:t>伺服系统参数辨识</a:t>
            </a:r>
          </a:p>
        </p:txBody>
      </p:sp>
    </p:spTree>
    <p:extLst>
      <p:ext uri="{BB962C8B-B14F-4D97-AF65-F5344CB8AC3E}">
        <p14:creationId xmlns:p14="http://schemas.microsoft.com/office/powerpoint/2010/main" val="969168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0D485F-653B-4A8D-B2C8-1F2E864C2B7A}"/>
              </a:ext>
            </a:extLst>
          </p:cNvPr>
          <p:cNvSpPr txBox="1"/>
          <p:nvPr/>
        </p:nvSpPr>
        <p:spPr>
          <a:xfrm>
            <a:off x="915683" y="705255"/>
            <a:ext cx="9979296" cy="461665"/>
          </a:xfrm>
          <a:prstGeom prst="rect">
            <a:avLst/>
          </a:prstGeom>
          <a:noFill/>
        </p:spPr>
        <p:txBody>
          <a:bodyPr wrap="square" rtlCol="0">
            <a:spAutoFit/>
          </a:bodyPr>
          <a:lstStyle/>
          <a:p>
            <a:r>
              <a:rPr lang="en-US" altLang="zh-CN" sz="2400" b="1" dirty="0">
                <a:solidFill>
                  <a:srgbClr val="0070C0"/>
                </a:solidFill>
              </a:rPr>
              <a:t>Step 2 </a:t>
            </a:r>
            <a:r>
              <a:rPr lang="zh-CN" altLang="en-US" sz="2400" dirty="0">
                <a:latin typeface="+mn-ea"/>
              </a:rPr>
              <a:t>变量初始化。设定</a:t>
            </a:r>
            <a:r>
              <a:rPr lang="en-US" altLang="zh-CN" sz="2400" dirty="0" err="1">
                <a:latin typeface="+mn-ea"/>
              </a:rPr>
              <a:t>x0</a:t>
            </a:r>
            <a:r>
              <a:rPr lang="zh-CN" altLang="en-US" sz="2400" dirty="0">
                <a:latin typeface="+mn-ea"/>
              </a:rPr>
              <a:t>及选择合适的协方差矩阵</a:t>
            </a:r>
            <a:r>
              <a:rPr lang="en-US" altLang="zh-CN" sz="2400" dirty="0" err="1">
                <a:latin typeface="+mn-ea"/>
              </a:rPr>
              <a:t>P0</a:t>
            </a:r>
            <a:r>
              <a:rPr lang="en-US" altLang="zh-CN" sz="2400" dirty="0">
                <a:latin typeface="+mn-ea"/>
              </a:rPr>
              <a:t> </a:t>
            </a:r>
            <a:endParaRPr lang="zh-CN" altLang="en-US" sz="2400" dirty="0">
              <a:latin typeface="+mn-ea"/>
            </a:endParaRPr>
          </a:p>
        </p:txBody>
      </p:sp>
      <p:pic>
        <p:nvPicPr>
          <p:cNvPr id="6" name="图片 5">
            <a:extLst>
              <a:ext uri="{FF2B5EF4-FFF2-40B4-BE49-F238E27FC236}">
                <a16:creationId xmlns:a16="http://schemas.microsoft.com/office/drawing/2014/main" id="{D31E3AF0-45A8-44DF-A0D2-537EEE2A26EF}"/>
              </a:ext>
            </a:extLst>
          </p:cNvPr>
          <p:cNvPicPr>
            <a:picLocks noChangeAspect="1"/>
          </p:cNvPicPr>
          <p:nvPr/>
        </p:nvPicPr>
        <p:blipFill>
          <a:blip r:embed="rId2"/>
          <a:stretch>
            <a:fillRect/>
          </a:stretch>
        </p:blipFill>
        <p:spPr>
          <a:xfrm>
            <a:off x="4022995" y="1299251"/>
            <a:ext cx="4476750" cy="1885950"/>
          </a:xfrm>
          <a:prstGeom prst="rect">
            <a:avLst/>
          </a:prstGeom>
        </p:spPr>
      </p:pic>
      <p:sp>
        <p:nvSpPr>
          <p:cNvPr id="7" name="文本框 6">
            <a:extLst>
              <a:ext uri="{FF2B5EF4-FFF2-40B4-BE49-F238E27FC236}">
                <a16:creationId xmlns:a16="http://schemas.microsoft.com/office/drawing/2014/main" id="{708F8C4D-6665-4EA5-ADAE-930364D9E9CB}"/>
              </a:ext>
            </a:extLst>
          </p:cNvPr>
          <p:cNvSpPr txBox="1"/>
          <p:nvPr/>
        </p:nvSpPr>
        <p:spPr>
          <a:xfrm>
            <a:off x="915683" y="3317532"/>
            <a:ext cx="9979296" cy="461665"/>
          </a:xfrm>
          <a:prstGeom prst="rect">
            <a:avLst/>
          </a:prstGeom>
          <a:noFill/>
        </p:spPr>
        <p:txBody>
          <a:bodyPr wrap="square" rtlCol="0">
            <a:spAutoFit/>
          </a:bodyPr>
          <a:lstStyle/>
          <a:p>
            <a:r>
              <a:rPr lang="en-US" altLang="zh-CN" sz="2400" b="1" dirty="0">
                <a:solidFill>
                  <a:srgbClr val="0070C0"/>
                </a:solidFill>
              </a:rPr>
              <a:t>Step 3 </a:t>
            </a:r>
            <a:r>
              <a:rPr lang="zh-CN" altLang="en-US" sz="2400" dirty="0">
                <a:latin typeface="+mn-ea"/>
              </a:rPr>
              <a:t>计算</a:t>
            </a:r>
            <a:r>
              <a:rPr lang="en-US" altLang="zh-CN" sz="2400" dirty="0">
                <a:latin typeface="+mn-ea"/>
              </a:rPr>
              <a:t>sigma</a:t>
            </a:r>
            <a:r>
              <a:rPr lang="zh-CN" altLang="en-US" sz="2400" dirty="0">
                <a:latin typeface="+mn-ea"/>
              </a:rPr>
              <a:t>点及其权重。</a:t>
            </a:r>
          </a:p>
        </p:txBody>
      </p:sp>
      <p:pic>
        <p:nvPicPr>
          <p:cNvPr id="9" name="图片 8">
            <a:extLst>
              <a:ext uri="{FF2B5EF4-FFF2-40B4-BE49-F238E27FC236}">
                <a16:creationId xmlns:a16="http://schemas.microsoft.com/office/drawing/2014/main" id="{8C507B18-5A94-41E5-BE66-2B61F6D46030}"/>
              </a:ext>
            </a:extLst>
          </p:cNvPr>
          <p:cNvPicPr>
            <a:picLocks noChangeAspect="1"/>
          </p:cNvPicPr>
          <p:nvPr/>
        </p:nvPicPr>
        <p:blipFill>
          <a:blip r:embed="rId3"/>
          <a:stretch>
            <a:fillRect/>
          </a:stretch>
        </p:blipFill>
        <p:spPr>
          <a:xfrm>
            <a:off x="3254712" y="3911528"/>
            <a:ext cx="7239000" cy="2581275"/>
          </a:xfrm>
          <a:prstGeom prst="rect">
            <a:avLst/>
          </a:prstGeom>
        </p:spPr>
      </p:pic>
    </p:spTree>
    <p:extLst>
      <p:ext uri="{BB962C8B-B14F-4D97-AF65-F5344CB8AC3E}">
        <p14:creationId xmlns:p14="http://schemas.microsoft.com/office/powerpoint/2010/main" val="350409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FDE4770-B5EB-4345-A713-B4B8C93AE25F}"/>
              </a:ext>
            </a:extLst>
          </p:cNvPr>
          <p:cNvPicPr>
            <a:picLocks noChangeAspect="1"/>
          </p:cNvPicPr>
          <p:nvPr/>
        </p:nvPicPr>
        <p:blipFill>
          <a:blip r:embed="rId2"/>
          <a:stretch>
            <a:fillRect/>
          </a:stretch>
        </p:blipFill>
        <p:spPr>
          <a:xfrm>
            <a:off x="3107278" y="105079"/>
            <a:ext cx="5705982" cy="1975147"/>
          </a:xfrm>
          <a:prstGeom prst="rect">
            <a:avLst/>
          </a:prstGeom>
        </p:spPr>
      </p:pic>
      <p:sp>
        <p:nvSpPr>
          <p:cNvPr id="8" name="文本框 7">
            <a:extLst>
              <a:ext uri="{FF2B5EF4-FFF2-40B4-BE49-F238E27FC236}">
                <a16:creationId xmlns:a16="http://schemas.microsoft.com/office/drawing/2014/main" id="{7797A283-7727-43C5-A735-CFFDBC3EB0FE}"/>
              </a:ext>
            </a:extLst>
          </p:cNvPr>
          <p:cNvSpPr txBox="1"/>
          <p:nvPr/>
        </p:nvSpPr>
        <p:spPr>
          <a:xfrm>
            <a:off x="1106352" y="2356225"/>
            <a:ext cx="9979296" cy="461665"/>
          </a:xfrm>
          <a:prstGeom prst="rect">
            <a:avLst/>
          </a:prstGeom>
          <a:noFill/>
        </p:spPr>
        <p:txBody>
          <a:bodyPr wrap="square" rtlCol="0">
            <a:spAutoFit/>
          </a:bodyPr>
          <a:lstStyle/>
          <a:p>
            <a:r>
              <a:rPr lang="en-US" altLang="zh-CN" sz="2400" b="1" dirty="0">
                <a:solidFill>
                  <a:srgbClr val="0070C0"/>
                </a:solidFill>
              </a:rPr>
              <a:t>Step 4 </a:t>
            </a:r>
            <a:r>
              <a:rPr lang="zh-CN" altLang="en-US" sz="2400" dirty="0">
                <a:latin typeface="+mn-ea"/>
              </a:rPr>
              <a:t>状态预测</a:t>
            </a:r>
          </a:p>
        </p:txBody>
      </p:sp>
      <p:pic>
        <p:nvPicPr>
          <p:cNvPr id="12" name="图片 11">
            <a:extLst>
              <a:ext uri="{FF2B5EF4-FFF2-40B4-BE49-F238E27FC236}">
                <a16:creationId xmlns:a16="http://schemas.microsoft.com/office/drawing/2014/main" id="{866A5F26-0917-4A5C-A463-584A1FF85F51}"/>
              </a:ext>
            </a:extLst>
          </p:cNvPr>
          <p:cNvPicPr>
            <a:picLocks noChangeAspect="1"/>
          </p:cNvPicPr>
          <p:nvPr/>
        </p:nvPicPr>
        <p:blipFill>
          <a:blip r:embed="rId3"/>
          <a:stretch>
            <a:fillRect/>
          </a:stretch>
        </p:blipFill>
        <p:spPr>
          <a:xfrm>
            <a:off x="3432226" y="2246590"/>
            <a:ext cx="5327547" cy="4506331"/>
          </a:xfrm>
          <a:prstGeom prst="rect">
            <a:avLst/>
          </a:prstGeom>
        </p:spPr>
      </p:pic>
    </p:spTree>
    <p:extLst>
      <p:ext uri="{BB962C8B-B14F-4D97-AF65-F5344CB8AC3E}">
        <p14:creationId xmlns:p14="http://schemas.microsoft.com/office/powerpoint/2010/main" val="195402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20F0F75-A9CF-4909-88F8-ECE9FA3850EF}"/>
              </a:ext>
            </a:extLst>
          </p:cNvPr>
          <p:cNvSpPr txBox="1"/>
          <p:nvPr/>
        </p:nvSpPr>
        <p:spPr>
          <a:xfrm>
            <a:off x="1106352" y="741433"/>
            <a:ext cx="9979296" cy="461665"/>
          </a:xfrm>
          <a:prstGeom prst="rect">
            <a:avLst/>
          </a:prstGeom>
          <a:noFill/>
        </p:spPr>
        <p:txBody>
          <a:bodyPr wrap="square" rtlCol="0">
            <a:spAutoFit/>
          </a:bodyPr>
          <a:lstStyle/>
          <a:p>
            <a:r>
              <a:rPr lang="en-US" altLang="zh-CN" sz="2400" b="1" dirty="0">
                <a:solidFill>
                  <a:srgbClr val="0070C0"/>
                </a:solidFill>
              </a:rPr>
              <a:t>Step 5 </a:t>
            </a:r>
            <a:r>
              <a:rPr lang="zh-CN" altLang="en-US" sz="2400" dirty="0">
                <a:latin typeface="+mn-ea"/>
              </a:rPr>
              <a:t>测量更新</a:t>
            </a:r>
          </a:p>
        </p:txBody>
      </p:sp>
      <p:pic>
        <p:nvPicPr>
          <p:cNvPr id="10" name="图片 9">
            <a:extLst>
              <a:ext uri="{FF2B5EF4-FFF2-40B4-BE49-F238E27FC236}">
                <a16:creationId xmlns:a16="http://schemas.microsoft.com/office/drawing/2014/main" id="{DA0E6EC2-9212-4CF4-BFE6-2FFD96D0A14A}"/>
              </a:ext>
            </a:extLst>
          </p:cNvPr>
          <p:cNvPicPr>
            <a:picLocks noChangeAspect="1"/>
          </p:cNvPicPr>
          <p:nvPr/>
        </p:nvPicPr>
        <p:blipFill>
          <a:blip r:embed="rId2"/>
          <a:stretch>
            <a:fillRect/>
          </a:stretch>
        </p:blipFill>
        <p:spPr>
          <a:xfrm>
            <a:off x="3989523" y="741433"/>
            <a:ext cx="7096125" cy="5762625"/>
          </a:xfrm>
          <a:prstGeom prst="rect">
            <a:avLst/>
          </a:prstGeom>
        </p:spPr>
      </p:pic>
    </p:spTree>
    <p:extLst>
      <p:ext uri="{BB962C8B-B14F-4D97-AF65-F5344CB8AC3E}">
        <p14:creationId xmlns:p14="http://schemas.microsoft.com/office/powerpoint/2010/main" val="197921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AF843A12-5835-4A09-A0DE-21B2F96A6359}"/>
              </a:ext>
            </a:extLst>
          </p:cNvPr>
          <p:cNvSpPr>
            <a:spLocks noGrp="1"/>
          </p:cNvSpPr>
          <p:nvPr>
            <p:ph type="title"/>
          </p:nvPr>
        </p:nvSpPr>
        <p:spPr>
          <a:xfrm>
            <a:off x="209550" y="168275"/>
            <a:ext cx="10515600" cy="871538"/>
          </a:xfrm>
        </p:spPr>
        <p:txBody>
          <a:bodyPr/>
          <a:lstStyle/>
          <a:p>
            <a:pPr>
              <a:defRPr/>
            </a:pPr>
            <a:r>
              <a:rPr lang="en-US" altLang="zh-CN" sz="3600" b="1" dirty="0"/>
              <a:t>2.3 </a:t>
            </a:r>
            <a:r>
              <a:rPr lang="en-US" altLang="zh-CN" sz="3600" b="1" dirty="0" err="1"/>
              <a:t>PWM-VSI</a:t>
            </a:r>
            <a:r>
              <a:rPr lang="zh-CN" altLang="en-US" sz="3600" b="1" dirty="0"/>
              <a:t>非线性因素对参数辨识的影响</a:t>
            </a:r>
          </a:p>
        </p:txBody>
      </p:sp>
      <p:graphicFrame>
        <p:nvGraphicFramePr>
          <p:cNvPr id="5" name="对象 4">
            <a:extLst>
              <a:ext uri="{FF2B5EF4-FFF2-40B4-BE49-F238E27FC236}">
                <a16:creationId xmlns:a16="http://schemas.microsoft.com/office/drawing/2014/main" id="{991BC307-2C36-448D-8EAB-72B047D75046}"/>
              </a:ext>
            </a:extLst>
          </p:cNvPr>
          <p:cNvGraphicFramePr>
            <a:graphicFrameLocks noChangeAspect="1"/>
          </p:cNvGraphicFramePr>
          <p:nvPr/>
        </p:nvGraphicFramePr>
        <p:xfrm>
          <a:off x="517525" y="1479550"/>
          <a:ext cx="5113338" cy="1743075"/>
        </p:xfrm>
        <a:graphic>
          <a:graphicData uri="http://schemas.openxmlformats.org/presentationml/2006/ole">
            <mc:AlternateContent xmlns:mc="http://schemas.openxmlformats.org/markup-compatibility/2006">
              <mc:Choice xmlns:v="urn:schemas-microsoft-com:vml" Requires="v">
                <p:oleObj spid="_x0000_s14494" name="Equation" r:id="rId5" imgW="2514600" imgH="863600" progId="Equation.DSMT4">
                  <p:embed/>
                </p:oleObj>
              </mc:Choice>
              <mc:Fallback>
                <p:oleObj name="Equation" r:id="rId5" imgW="2514600" imgH="863600" progId="Equation.DSMT4">
                  <p:embed/>
                  <p:pic>
                    <p:nvPicPr>
                      <p:cNvPr id="5" name="对象 4">
                        <a:extLst>
                          <a:ext uri="{FF2B5EF4-FFF2-40B4-BE49-F238E27FC236}">
                            <a16:creationId xmlns:a16="http://schemas.microsoft.com/office/drawing/2014/main" id="{991BC307-2C36-448D-8EAB-72B047D75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525" y="1479550"/>
                        <a:ext cx="511333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6F81BA6B-D12A-4639-AFC5-FD83902540B5}"/>
              </a:ext>
            </a:extLst>
          </p:cNvPr>
          <p:cNvGraphicFramePr>
            <a:graphicFrameLocks noChangeAspect="1"/>
          </p:cNvGraphicFramePr>
          <p:nvPr/>
        </p:nvGraphicFramePr>
        <p:xfrm>
          <a:off x="7202488" y="1325563"/>
          <a:ext cx="885825" cy="519112"/>
        </p:xfrm>
        <a:graphic>
          <a:graphicData uri="http://schemas.openxmlformats.org/presentationml/2006/ole">
            <mc:AlternateContent xmlns:mc="http://schemas.openxmlformats.org/markup-compatibility/2006">
              <mc:Choice xmlns:v="urn:schemas-microsoft-com:vml" Requires="v">
                <p:oleObj spid="_x0000_s14495" name="Equation" r:id="rId7" imgW="393529" imgH="228501" progId="Equation.DSMT4">
                  <p:embed/>
                </p:oleObj>
              </mc:Choice>
              <mc:Fallback>
                <p:oleObj name="Equation" r:id="rId7" imgW="393529" imgH="228501" progId="Equation.DSMT4">
                  <p:embed/>
                  <p:pic>
                    <p:nvPicPr>
                      <p:cNvPr id="6" name="对象 5">
                        <a:extLst>
                          <a:ext uri="{FF2B5EF4-FFF2-40B4-BE49-F238E27FC236}">
                            <a16:creationId xmlns:a16="http://schemas.microsoft.com/office/drawing/2014/main" id="{6F81BA6B-D12A-4639-AFC5-FD83902540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2488" y="1325563"/>
                        <a:ext cx="885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右箭头 6">
            <a:extLst>
              <a:ext uri="{FF2B5EF4-FFF2-40B4-BE49-F238E27FC236}">
                <a16:creationId xmlns:a16="http://schemas.microsoft.com/office/drawing/2014/main" id="{B5403D20-9CE8-41E0-B1F2-3A65C1BF9A9E}"/>
              </a:ext>
            </a:extLst>
          </p:cNvPr>
          <p:cNvSpPr/>
          <p:nvPr/>
        </p:nvSpPr>
        <p:spPr>
          <a:xfrm>
            <a:off x="5727700" y="2090738"/>
            <a:ext cx="9398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9" name="对象 8">
            <a:extLst>
              <a:ext uri="{FF2B5EF4-FFF2-40B4-BE49-F238E27FC236}">
                <a16:creationId xmlns:a16="http://schemas.microsoft.com/office/drawing/2014/main" id="{B82AE9F7-7CCD-4BF7-96FA-EF1480F5D3C4}"/>
              </a:ext>
            </a:extLst>
          </p:cNvPr>
          <p:cNvGraphicFramePr>
            <a:graphicFrameLocks noChangeAspect="1"/>
          </p:cNvGraphicFramePr>
          <p:nvPr/>
        </p:nvGraphicFramePr>
        <p:xfrm>
          <a:off x="7229475" y="2994025"/>
          <a:ext cx="841375" cy="493713"/>
        </p:xfrm>
        <a:graphic>
          <a:graphicData uri="http://schemas.openxmlformats.org/presentationml/2006/ole">
            <mc:AlternateContent xmlns:mc="http://schemas.openxmlformats.org/markup-compatibility/2006">
              <mc:Choice xmlns:v="urn:schemas-microsoft-com:vml" Requires="v">
                <p:oleObj spid="_x0000_s14496" name="Equation" r:id="rId9" imgW="393529" imgH="228501" progId="Equation.DSMT4">
                  <p:embed/>
                </p:oleObj>
              </mc:Choice>
              <mc:Fallback>
                <p:oleObj name="Equation" r:id="rId9" imgW="393529" imgH="228501" progId="Equation.DSMT4">
                  <p:embed/>
                  <p:pic>
                    <p:nvPicPr>
                      <p:cNvPr id="9" name="对象 8">
                        <a:extLst>
                          <a:ext uri="{FF2B5EF4-FFF2-40B4-BE49-F238E27FC236}">
                            <a16:creationId xmlns:a16="http://schemas.microsoft.com/office/drawing/2014/main" id="{B82AE9F7-7CCD-4BF7-96FA-EF1480F5D3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9475" y="2994025"/>
                        <a:ext cx="8413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左大括号 9">
            <a:extLst>
              <a:ext uri="{FF2B5EF4-FFF2-40B4-BE49-F238E27FC236}">
                <a16:creationId xmlns:a16="http://schemas.microsoft.com/office/drawing/2014/main" id="{39AA165F-9062-41D9-9248-96D182E0F7F0}"/>
              </a:ext>
            </a:extLst>
          </p:cNvPr>
          <p:cNvSpPr/>
          <p:nvPr/>
        </p:nvSpPr>
        <p:spPr>
          <a:xfrm>
            <a:off x="6808788" y="1460500"/>
            <a:ext cx="319087" cy="173355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37896" name="Rectangle 77">
            <a:extLst>
              <a:ext uri="{FF2B5EF4-FFF2-40B4-BE49-F238E27FC236}">
                <a16:creationId xmlns:a16="http://schemas.microsoft.com/office/drawing/2014/main" id="{F77D19E8-1C3C-4551-B7B5-8ABF4DB1ED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aphicFrame>
        <p:nvGraphicFramePr>
          <p:cNvPr id="12" name="对象 11">
            <a:extLst>
              <a:ext uri="{FF2B5EF4-FFF2-40B4-BE49-F238E27FC236}">
                <a16:creationId xmlns:a16="http://schemas.microsoft.com/office/drawing/2014/main" id="{AFF4258F-452C-4623-BCA6-8000BBA83BF5}"/>
              </a:ext>
            </a:extLst>
          </p:cNvPr>
          <p:cNvGraphicFramePr>
            <a:graphicFrameLocks noChangeAspect="1"/>
          </p:cNvGraphicFramePr>
          <p:nvPr/>
        </p:nvGraphicFramePr>
        <p:xfrm>
          <a:off x="8872538" y="1139825"/>
          <a:ext cx="2533650" cy="873125"/>
        </p:xfrm>
        <a:graphic>
          <a:graphicData uri="http://schemas.openxmlformats.org/presentationml/2006/ole">
            <mc:AlternateContent xmlns:mc="http://schemas.openxmlformats.org/markup-compatibility/2006">
              <mc:Choice xmlns:v="urn:schemas-microsoft-com:vml" Requires="v">
                <p:oleObj spid="_x0000_s14497" name="Equation" r:id="rId11" imgW="1473200" imgH="508000" progId="Equation.DSMT4">
                  <p:embed/>
                </p:oleObj>
              </mc:Choice>
              <mc:Fallback>
                <p:oleObj name="Equation" r:id="rId11" imgW="1473200" imgH="508000" progId="Equation.DSMT4">
                  <p:embed/>
                  <p:pic>
                    <p:nvPicPr>
                      <p:cNvPr id="12" name="对象 11">
                        <a:extLst>
                          <a:ext uri="{FF2B5EF4-FFF2-40B4-BE49-F238E27FC236}">
                            <a16:creationId xmlns:a16="http://schemas.microsoft.com/office/drawing/2014/main" id="{AFF4258F-452C-4623-BCA6-8000BBA83B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2538" y="1139825"/>
                        <a:ext cx="25336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右箭头 12">
            <a:extLst>
              <a:ext uri="{FF2B5EF4-FFF2-40B4-BE49-F238E27FC236}">
                <a16:creationId xmlns:a16="http://schemas.microsoft.com/office/drawing/2014/main" id="{CCBFAD49-0190-487F-8D2F-586C6722087E}"/>
              </a:ext>
            </a:extLst>
          </p:cNvPr>
          <p:cNvSpPr/>
          <p:nvPr/>
        </p:nvSpPr>
        <p:spPr>
          <a:xfrm>
            <a:off x="8274050" y="1446213"/>
            <a:ext cx="433388"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17" name="对象 16">
            <a:extLst>
              <a:ext uri="{FF2B5EF4-FFF2-40B4-BE49-F238E27FC236}">
                <a16:creationId xmlns:a16="http://schemas.microsoft.com/office/drawing/2014/main" id="{A5C9E97D-05E4-4319-AD61-018CA5456E41}"/>
              </a:ext>
            </a:extLst>
          </p:cNvPr>
          <p:cNvGraphicFramePr>
            <a:graphicFrameLocks noChangeAspect="1"/>
          </p:cNvGraphicFramePr>
          <p:nvPr/>
        </p:nvGraphicFramePr>
        <p:xfrm>
          <a:off x="8004175" y="1025525"/>
          <a:ext cx="901700" cy="434975"/>
        </p:xfrm>
        <a:graphic>
          <a:graphicData uri="http://schemas.openxmlformats.org/presentationml/2006/ole">
            <mc:AlternateContent xmlns:mc="http://schemas.openxmlformats.org/markup-compatibility/2006">
              <mc:Choice xmlns:v="urn:schemas-microsoft-com:vml" Requires="v">
                <p:oleObj spid="_x0000_s14498" name="Equation" r:id="rId13" imgW="495085" imgH="241195" progId="Equation.DSMT4">
                  <p:embed/>
                </p:oleObj>
              </mc:Choice>
              <mc:Fallback>
                <p:oleObj name="Equation" r:id="rId13" imgW="495085" imgH="241195" progId="Equation.DSMT4">
                  <p:embed/>
                  <p:pic>
                    <p:nvPicPr>
                      <p:cNvPr id="17" name="对象 16">
                        <a:extLst>
                          <a:ext uri="{FF2B5EF4-FFF2-40B4-BE49-F238E27FC236}">
                            <a16:creationId xmlns:a16="http://schemas.microsoft.com/office/drawing/2014/main" id="{A5C9E97D-05E4-4319-AD61-018CA5456E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4175" y="1025525"/>
                        <a:ext cx="9017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右箭头 17">
            <a:extLst>
              <a:ext uri="{FF2B5EF4-FFF2-40B4-BE49-F238E27FC236}">
                <a16:creationId xmlns:a16="http://schemas.microsoft.com/office/drawing/2014/main" id="{4C571664-8002-42E9-96D6-4C0170316B71}"/>
              </a:ext>
            </a:extLst>
          </p:cNvPr>
          <p:cNvSpPr/>
          <p:nvPr/>
        </p:nvSpPr>
        <p:spPr>
          <a:xfrm>
            <a:off x="8183563" y="3103563"/>
            <a:ext cx="431800" cy="261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19" name="对象 18">
            <a:extLst>
              <a:ext uri="{FF2B5EF4-FFF2-40B4-BE49-F238E27FC236}">
                <a16:creationId xmlns:a16="http://schemas.microsoft.com/office/drawing/2014/main" id="{A48C2099-5A12-405D-A2AE-C48B29C89587}"/>
              </a:ext>
            </a:extLst>
          </p:cNvPr>
          <p:cNvGraphicFramePr>
            <a:graphicFrameLocks noChangeAspect="1"/>
          </p:cNvGraphicFramePr>
          <p:nvPr/>
        </p:nvGraphicFramePr>
        <p:xfrm>
          <a:off x="8645525" y="2786063"/>
          <a:ext cx="3429000" cy="871537"/>
        </p:xfrm>
        <a:graphic>
          <a:graphicData uri="http://schemas.openxmlformats.org/presentationml/2006/ole">
            <mc:AlternateContent xmlns:mc="http://schemas.openxmlformats.org/markup-compatibility/2006">
              <mc:Choice xmlns:v="urn:schemas-microsoft-com:vml" Requires="v">
                <p:oleObj spid="_x0000_s14499" name="Equation" r:id="rId15" imgW="1993900" imgH="508000" progId="Equation.DSMT4">
                  <p:embed/>
                </p:oleObj>
              </mc:Choice>
              <mc:Fallback>
                <p:oleObj name="Equation" r:id="rId15" imgW="1993900" imgH="508000" progId="Equation.DSMT4">
                  <p:embed/>
                  <p:pic>
                    <p:nvPicPr>
                      <p:cNvPr id="19" name="对象 18">
                        <a:extLst>
                          <a:ext uri="{FF2B5EF4-FFF2-40B4-BE49-F238E27FC236}">
                            <a16:creationId xmlns:a16="http://schemas.microsoft.com/office/drawing/2014/main" id="{A48C2099-5A12-405D-A2AE-C48B29C895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45525" y="2786063"/>
                        <a:ext cx="3429000"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右箭头 20">
            <a:extLst>
              <a:ext uri="{FF2B5EF4-FFF2-40B4-BE49-F238E27FC236}">
                <a16:creationId xmlns:a16="http://schemas.microsoft.com/office/drawing/2014/main" id="{B315A098-2D13-474B-BCBD-016F66407320}"/>
              </a:ext>
            </a:extLst>
          </p:cNvPr>
          <p:cNvSpPr/>
          <p:nvPr/>
        </p:nvSpPr>
        <p:spPr>
          <a:xfrm>
            <a:off x="7269163" y="2193925"/>
            <a:ext cx="4318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22" name="对象 21">
            <a:extLst>
              <a:ext uri="{FF2B5EF4-FFF2-40B4-BE49-F238E27FC236}">
                <a16:creationId xmlns:a16="http://schemas.microsoft.com/office/drawing/2014/main" id="{F7685C54-1AB4-4E22-B51E-85B23BD11D7D}"/>
              </a:ext>
            </a:extLst>
          </p:cNvPr>
          <p:cNvGraphicFramePr>
            <a:graphicFrameLocks noChangeAspect="1"/>
          </p:cNvGraphicFramePr>
          <p:nvPr/>
        </p:nvGraphicFramePr>
        <p:xfrm>
          <a:off x="7842250" y="2181225"/>
          <a:ext cx="246063" cy="330200"/>
        </p:xfrm>
        <a:graphic>
          <a:graphicData uri="http://schemas.openxmlformats.org/presentationml/2006/ole">
            <mc:AlternateContent xmlns:mc="http://schemas.openxmlformats.org/markup-compatibility/2006">
              <mc:Choice xmlns:v="urn:schemas-microsoft-com:vml" Requires="v">
                <p:oleObj spid="_x0000_s14500" name="Equation" r:id="rId17" imgW="177646" imgH="228402" progId="Equation.DSMT4">
                  <p:embed/>
                </p:oleObj>
              </mc:Choice>
              <mc:Fallback>
                <p:oleObj name="Equation" r:id="rId17" imgW="177646" imgH="228402" progId="Equation.DSMT4">
                  <p:embed/>
                  <p:pic>
                    <p:nvPicPr>
                      <p:cNvPr id="22" name="对象 21">
                        <a:extLst>
                          <a:ext uri="{FF2B5EF4-FFF2-40B4-BE49-F238E27FC236}">
                            <a16:creationId xmlns:a16="http://schemas.microsoft.com/office/drawing/2014/main" id="{F7685C54-1AB4-4E22-B51E-85B23BD11D7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42250" y="2181225"/>
                        <a:ext cx="2460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a:extLst>
              <a:ext uri="{FF2B5EF4-FFF2-40B4-BE49-F238E27FC236}">
                <a16:creationId xmlns:a16="http://schemas.microsoft.com/office/drawing/2014/main" id="{DF334786-AF5D-44B3-824C-CC863A1DB200}"/>
              </a:ext>
            </a:extLst>
          </p:cNvPr>
          <p:cNvGraphicFramePr>
            <a:graphicFrameLocks noChangeAspect="1"/>
          </p:cNvGraphicFramePr>
          <p:nvPr/>
        </p:nvGraphicFramePr>
        <p:xfrm>
          <a:off x="8185150" y="2109788"/>
          <a:ext cx="333375" cy="401637"/>
        </p:xfrm>
        <a:graphic>
          <a:graphicData uri="http://schemas.openxmlformats.org/presentationml/2006/ole">
            <mc:AlternateContent xmlns:mc="http://schemas.openxmlformats.org/markup-compatibility/2006">
              <mc:Choice xmlns:v="urn:schemas-microsoft-com:vml" Requires="v">
                <p:oleObj spid="_x0000_s14501" name="Equation" r:id="rId19" imgW="190500" imgH="228600" progId="Equation.DSMT4">
                  <p:embed/>
                </p:oleObj>
              </mc:Choice>
              <mc:Fallback>
                <p:oleObj name="Equation" r:id="rId19" imgW="190500" imgH="228600" progId="Equation.DSMT4">
                  <p:embed/>
                  <p:pic>
                    <p:nvPicPr>
                      <p:cNvPr id="23" name="对象 22">
                        <a:extLst>
                          <a:ext uri="{FF2B5EF4-FFF2-40B4-BE49-F238E27FC236}">
                            <a16:creationId xmlns:a16="http://schemas.microsoft.com/office/drawing/2014/main" id="{DF334786-AF5D-44B3-824C-CC863A1DB20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85150" y="2109788"/>
                        <a:ext cx="3333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文本框 26">
            <a:extLst>
              <a:ext uri="{FF2B5EF4-FFF2-40B4-BE49-F238E27FC236}">
                <a16:creationId xmlns:a16="http://schemas.microsoft.com/office/drawing/2014/main" id="{A7CCB0E3-1E9D-4383-B6D9-BEDB794E6559}"/>
              </a:ext>
            </a:extLst>
          </p:cNvPr>
          <p:cNvSpPr txBox="1">
            <a:spLocks noChangeArrowheads="1"/>
          </p:cNvSpPr>
          <p:nvPr/>
        </p:nvSpPr>
        <p:spPr bwMode="auto">
          <a:xfrm>
            <a:off x="8475663" y="2124075"/>
            <a:ext cx="14303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t>辨识误差</a:t>
            </a:r>
          </a:p>
        </p:txBody>
      </p:sp>
      <p:sp>
        <p:nvSpPr>
          <p:cNvPr id="28" name="右箭头 27">
            <a:extLst>
              <a:ext uri="{FF2B5EF4-FFF2-40B4-BE49-F238E27FC236}">
                <a16:creationId xmlns:a16="http://schemas.microsoft.com/office/drawing/2014/main" id="{AEADBA84-2409-4623-9EFE-3C83289847A7}"/>
              </a:ext>
            </a:extLst>
          </p:cNvPr>
          <p:cNvSpPr/>
          <p:nvPr/>
        </p:nvSpPr>
        <p:spPr>
          <a:xfrm>
            <a:off x="7231063" y="3881438"/>
            <a:ext cx="433387"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29" name="对象 28">
            <a:extLst>
              <a:ext uri="{FF2B5EF4-FFF2-40B4-BE49-F238E27FC236}">
                <a16:creationId xmlns:a16="http://schemas.microsoft.com/office/drawing/2014/main" id="{5F6975F1-5FFC-4105-9C09-BE8AE6ED9CC4}"/>
              </a:ext>
            </a:extLst>
          </p:cNvPr>
          <p:cNvGraphicFramePr>
            <a:graphicFrameLocks noChangeAspect="1"/>
          </p:cNvGraphicFramePr>
          <p:nvPr/>
        </p:nvGraphicFramePr>
        <p:xfrm>
          <a:off x="7804150" y="3868738"/>
          <a:ext cx="247650" cy="328612"/>
        </p:xfrm>
        <a:graphic>
          <a:graphicData uri="http://schemas.openxmlformats.org/presentationml/2006/ole">
            <mc:AlternateContent xmlns:mc="http://schemas.openxmlformats.org/markup-compatibility/2006">
              <mc:Choice xmlns:v="urn:schemas-microsoft-com:vml" Requires="v">
                <p:oleObj spid="_x0000_s14502" name="Equation" r:id="rId21" imgW="177646" imgH="228402" progId="Equation.DSMT4">
                  <p:embed/>
                </p:oleObj>
              </mc:Choice>
              <mc:Fallback>
                <p:oleObj name="Equation" r:id="rId21" imgW="177646" imgH="228402" progId="Equation.DSMT4">
                  <p:embed/>
                  <p:pic>
                    <p:nvPicPr>
                      <p:cNvPr id="29" name="对象 28">
                        <a:extLst>
                          <a:ext uri="{FF2B5EF4-FFF2-40B4-BE49-F238E27FC236}">
                            <a16:creationId xmlns:a16="http://schemas.microsoft.com/office/drawing/2014/main" id="{5F6975F1-5FFC-4105-9C09-BE8AE6ED9C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04150" y="3868738"/>
                        <a:ext cx="2476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29">
            <a:extLst>
              <a:ext uri="{FF2B5EF4-FFF2-40B4-BE49-F238E27FC236}">
                <a16:creationId xmlns:a16="http://schemas.microsoft.com/office/drawing/2014/main" id="{92610A47-B654-45F3-87FD-EDE9D73E4359}"/>
              </a:ext>
            </a:extLst>
          </p:cNvPr>
          <p:cNvGraphicFramePr>
            <a:graphicFrameLocks noChangeAspect="1"/>
          </p:cNvGraphicFramePr>
          <p:nvPr/>
        </p:nvGraphicFramePr>
        <p:xfrm>
          <a:off x="8148638" y="3797300"/>
          <a:ext cx="333375" cy="400050"/>
        </p:xfrm>
        <a:graphic>
          <a:graphicData uri="http://schemas.openxmlformats.org/presentationml/2006/ole">
            <mc:AlternateContent xmlns:mc="http://schemas.openxmlformats.org/markup-compatibility/2006">
              <mc:Choice xmlns:v="urn:schemas-microsoft-com:vml" Requires="v">
                <p:oleObj spid="_x0000_s14503" name="Equation" r:id="rId22" imgW="190500" imgH="228600" progId="Equation.DSMT4">
                  <p:embed/>
                </p:oleObj>
              </mc:Choice>
              <mc:Fallback>
                <p:oleObj name="Equation" r:id="rId22" imgW="190500" imgH="228600" progId="Equation.DSMT4">
                  <p:embed/>
                  <p:pic>
                    <p:nvPicPr>
                      <p:cNvPr id="30" name="对象 29">
                        <a:extLst>
                          <a:ext uri="{FF2B5EF4-FFF2-40B4-BE49-F238E27FC236}">
                            <a16:creationId xmlns:a16="http://schemas.microsoft.com/office/drawing/2014/main" id="{92610A47-B654-45F3-87FD-EDE9D73E43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48638" y="3797300"/>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文本框 30">
            <a:extLst>
              <a:ext uri="{FF2B5EF4-FFF2-40B4-BE49-F238E27FC236}">
                <a16:creationId xmlns:a16="http://schemas.microsoft.com/office/drawing/2014/main" id="{84F470E1-64E5-40EE-8FA8-F88C630B267F}"/>
              </a:ext>
            </a:extLst>
          </p:cNvPr>
          <p:cNvSpPr txBox="1">
            <a:spLocks noChangeArrowheads="1"/>
          </p:cNvSpPr>
          <p:nvPr/>
        </p:nvSpPr>
        <p:spPr bwMode="auto">
          <a:xfrm>
            <a:off x="9123363" y="3798888"/>
            <a:ext cx="1431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t>辨识误差</a:t>
            </a:r>
          </a:p>
        </p:txBody>
      </p:sp>
      <p:graphicFrame>
        <p:nvGraphicFramePr>
          <p:cNvPr id="32" name="对象 31">
            <a:extLst>
              <a:ext uri="{FF2B5EF4-FFF2-40B4-BE49-F238E27FC236}">
                <a16:creationId xmlns:a16="http://schemas.microsoft.com/office/drawing/2014/main" id="{1023ED87-B15E-4B2B-AB2C-88F4F6C4EBA9}"/>
              </a:ext>
            </a:extLst>
          </p:cNvPr>
          <p:cNvGraphicFramePr>
            <a:graphicFrameLocks noChangeAspect="1"/>
          </p:cNvGraphicFramePr>
          <p:nvPr/>
        </p:nvGraphicFramePr>
        <p:xfrm>
          <a:off x="8485188" y="3838575"/>
          <a:ext cx="285750" cy="369888"/>
        </p:xfrm>
        <a:graphic>
          <a:graphicData uri="http://schemas.openxmlformats.org/presentationml/2006/ole">
            <mc:AlternateContent xmlns:mc="http://schemas.openxmlformats.org/markup-compatibility/2006">
              <mc:Choice xmlns:v="urn:schemas-microsoft-com:vml" Requires="v">
                <p:oleObj spid="_x0000_s14504" name="Equation" r:id="rId23" imgW="177646" imgH="228402" progId="Equation.DSMT4">
                  <p:embed/>
                </p:oleObj>
              </mc:Choice>
              <mc:Fallback>
                <p:oleObj name="Equation" r:id="rId23" imgW="177646" imgH="228402" progId="Equation.DSMT4">
                  <p:embed/>
                  <p:pic>
                    <p:nvPicPr>
                      <p:cNvPr id="32" name="对象 31">
                        <a:extLst>
                          <a:ext uri="{FF2B5EF4-FFF2-40B4-BE49-F238E27FC236}">
                            <a16:creationId xmlns:a16="http://schemas.microsoft.com/office/drawing/2014/main" id="{1023ED87-B15E-4B2B-AB2C-88F4F6C4EBA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85188" y="3838575"/>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对象 32">
            <a:extLst>
              <a:ext uri="{FF2B5EF4-FFF2-40B4-BE49-F238E27FC236}">
                <a16:creationId xmlns:a16="http://schemas.microsoft.com/office/drawing/2014/main" id="{9BAA810E-030F-4AD9-841F-9647787ECACE}"/>
              </a:ext>
            </a:extLst>
          </p:cNvPr>
          <p:cNvGraphicFramePr>
            <a:graphicFrameLocks noChangeAspect="1"/>
          </p:cNvGraphicFramePr>
          <p:nvPr/>
        </p:nvGraphicFramePr>
        <p:xfrm>
          <a:off x="8845550" y="3840163"/>
          <a:ext cx="285750" cy="390525"/>
        </p:xfrm>
        <a:graphic>
          <a:graphicData uri="http://schemas.openxmlformats.org/presentationml/2006/ole">
            <mc:AlternateContent xmlns:mc="http://schemas.openxmlformats.org/markup-compatibility/2006">
              <mc:Choice xmlns:v="urn:schemas-microsoft-com:vml" Requires="v">
                <p:oleObj spid="_x0000_s14505" name="Equation" r:id="rId25" imgW="177646" imgH="241091" progId="Equation.DSMT4">
                  <p:embed/>
                </p:oleObj>
              </mc:Choice>
              <mc:Fallback>
                <p:oleObj name="Equation" r:id="rId25" imgW="177646" imgH="241091" progId="Equation.DSMT4">
                  <p:embed/>
                  <p:pic>
                    <p:nvPicPr>
                      <p:cNvPr id="33" name="对象 32">
                        <a:extLst>
                          <a:ext uri="{FF2B5EF4-FFF2-40B4-BE49-F238E27FC236}">
                            <a16:creationId xmlns:a16="http://schemas.microsoft.com/office/drawing/2014/main" id="{9BAA810E-030F-4AD9-841F-9647787ECAC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45550" y="3840163"/>
                        <a:ext cx="2857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a:extLst>
              <a:ext uri="{FF2B5EF4-FFF2-40B4-BE49-F238E27FC236}">
                <a16:creationId xmlns:a16="http://schemas.microsoft.com/office/drawing/2014/main" id="{567F5C4B-A053-4A6A-9AF9-AFC45AEB187E}"/>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FC0ADB-E2AC-4391-AD62-50BDE2EF2E7E}" type="slidenum">
              <a:rPr lang="zh-CN" altLang="en-US">
                <a:solidFill>
                  <a:srgbClr val="898989"/>
                </a:solidFill>
              </a:rPr>
              <a:pPr/>
              <a:t>13</a:t>
            </a:fld>
            <a:endParaRPr lang="zh-CN" altLang="en-US">
              <a:solidFill>
                <a:srgbClr val="898989"/>
              </a:solidFill>
            </a:endParaRPr>
          </a:p>
        </p:txBody>
      </p:sp>
    </p:spTree>
    <p:custDataLst>
      <p:tags r:id="rId2"/>
    </p:custDataLst>
  </p:cSld>
  <p:clrMapOvr>
    <a:masterClrMapping/>
  </p:clrMapOvr>
  <p:transition spd="slow" advTm="9201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arn(inVertical)">
                                      <p:cBhvr>
                                        <p:cTn id="45" dur="500"/>
                                        <p:tgtEl>
                                          <p:spTgt spid="22"/>
                                        </p:tgtEl>
                                      </p:cBhvr>
                                    </p:animEffect>
                                  </p:childTnLst>
                                </p:cTn>
                              </p:par>
                              <p:par>
                                <p:cTn id="46" presetID="16" presetClass="entr" presetSubtype="21"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arn(inVertical)">
                                      <p:cBhvr>
                                        <p:cTn id="48" dur="500"/>
                                        <p:tgtEl>
                                          <p:spTgt spid="23"/>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inVertical)">
                                      <p:cBhvr>
                                        <p:cTn id="51" dur="500"/>
                                        <p:tgtEl>
                                          <p:spTgt spid="2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21"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arn(inVertical)">
                                      <p:cBhvr>
                                        <p:cTn id="56" dur="500"/>
                                        <p:tgtEl>
                                          <p:spTgt spid="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1+#ppt_w/2"/>
                                          </p:val>
                                        </p:tav>
                                        <p:tav tm="100000">
                                          <p:val>
                                            <p:strVal val="#ppt_x"/>
                                          </p:val>
                                        </p:tav>
                                      </p:tavLst>
                                    </p:anim>
                                    <p:anim calcmode="lin" valueType="num">
                                      <p:cBhvr additive="base">
                                        <p:cTn id="6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down)">
                                      <p:cBhvr>
                                        <p:cTn id="77" dur="500"/>
                                        <p:tgtEl>
                                          <p:spTgt spid="29"/>
                                        </p:tgtEl>
                                      </p:cBhvr>
                                    </p:animEffect>
                                  </p:childTnLst>
                                </p:cTn>
                              </p:par>
                              <p:par>
                                <p:cTn id="78" presetID="22" presetClass="entr" presetSubtype="4"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down)">
                                      <p:cBhvr>
                                        <p:cTn id="86" dur="500"/>
                                        <p:tgtEl>
                                          <p:spTgt spid="33"/>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8" grpId="0" animBg="1"/>
      <p:bldP spid="21" grpId="0" animBg="1"/>
      <p:bldP spid="27" grpId="0"/>
      <p:bldP spid="28" grpId="0"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E8A87C2C-D604-45F1-A349-B66659814377}"/>
              </a:ext>
            </a:extLst>
          </p:cNvPr>
          <p:cNvSpPr>
            <a:spLocks noGrp="1"/>
          </p:cNvSpPr>
          <p:nvPr>
            <p:ph type="title"/>
          </p:nvPr>
        </p:nvSpPr>
        <p:spPr>
          <a:xfrm>
            <a:off x="342900" y="142875"/>
            <a:ext cx="9510713" cy="842963"/>
          </a:xfrm>
        </p:spPr>
        <p:txBody>
          <a:bodyPr/>
          <a:lstStyle/>
          <a:p>
            <a:pPr>
              <a:defRPr/>
            </a:pPr>
            <a:r>
              <a:rPr lang="en-US" altLang="zh-CN" sz="3600" b="1" dirty="0"/>
              <a:t>2.4 </a:t>
            </a:r>
            <a:r>
              <a:rPr lang="zh-CN" altLang="en-US" sz="3600" b="1" dirty="0"/>
              <a:t>参数辨识结构框图</a:t>
            </a:r>
          </a:p>
        </p:txBody>
      </p:sp>
      <p:sp>
        <p:nvSpPr>
          <p:cNvPr id="4" name="灯片编号占位符 3">
            <a:extLst>
              <a:ext uri="{FF2B5EF4-FFF2-40B4-BE49-F238E27FC236}">
                <a16:creationId xmlns:a16="http://schemas.microsoft.com/office/drawing/2014/main" id="{52023CB4-84A4-4446-AF69-0FDA6C086426}"/>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DE2476-2EE5-466C-B8A7-44284D6331CA}" type="slidenum">
              <a:rPr lang="zh-CN" altLang="en-US">
                <a:solidFill>
                  <a:srgbClr val="898989"/>
                </a:solidFill>
              </a:rPr>
              <a:pPr/>
              <a:t>14</a:t>
            </a:fld>
            <a:endParaRPr lang="zh-CN" altLang="en-US">
              <a:solidFill>
                <a:srgbClr val="898989"/>
              </a:solidFill>
            </a:endParaRPr>
          </a:p>
        </p:txBody>
      </p:sp>
      <p:sp>
        <p:nvSpPr>
          <p:cNvPr id="39940" name="Rectangle 2">
            <a:extLst>
              <a:ext uri="{FF2B5EF4-FFF2-40B4-BE49-F238E27FC236}">
                <a16:creationId xmlns:a16="http://schemas.microsoft.com/office/drawing/2014/main" id="{C7A5D150-11A9-4D27-88C9-446F09D769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graphicFrame>
        <p:nvGraphicFramePr>
          <p:cNvPr id="39941" name="对象 5">
            <a:extLst>
              <a:ext uri="{FF2B5EF4-FFF2-40B4-BE49-F238E27FC236}">
                <a16:creationId xmlns:a16="http://schemas.microsoft.com/office/drawing/2014/main" id="{1F6083D6-846E-4C0D-8B11-772545ED1814}"/>
              </a:ext>
            </a:extLst>
          </p:cNvPr>
          <p:cNvGraphicFramePr>
            <a:graphicFrameLocks noChangeAspect="1"/>
          </p:cNvGraphicFramePr>
          <p:nvPr/>
        </p:nvGraphicFramePr>
        <p:xfrm>
          <a:off x="1809750" y="973138"/>
          <a:ext cx="8043863" cy="5164137"/>
        </p:xfrm>
        <a:graphic>
          <a:graphicData uri="http://schemas.openxmlformats.org/presentationml/2006/ole">
            <mc:AlternateContent xmlns:mc="http://schemas.openxmlformats.org/markup-compatibility/2006">
              <mc:Choice xmlns:v="urn:schemas-microsoft-com:vml" Requires="v">
                <p:oleObj spid="_x0000_s15375" name="Visio" r:id="rId4" imgW="4174096" imgH="2650478" progId="Visio.Drawing.11">
                  <p:embed/>
                </p:oleObj>
              </mc:Choice>
              <mc:Fallback>
                <p:oleObj name="Visio" r:id="rId4" imgW="4174096" imgH="2650478" progId="Visio.Drawing.11">
                  <p:embed/>
                  <p:pic>
                    <p:nvPicPr>
                      <p:cNvPr id="39941" name="对象 5">
                        <a:extLst>
                          <a:ext uri="{FF2B5EF4-FFF2-40B4-BE49-F238E27FC236}">
                            <a16:creationId xmlns:a16="http://schemas.microsoft.com/office/drawing/2014/main" id="{1F6083D6-846E-4C0D-8B11-772545ED1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0" y="973138"/>
                        <a:ext cx="8043863" cy="516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8429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FEBD4F9B-2106-4954-B979-4BD66ABBE14A}"/>
              </a:ext>
            </a:extLst>
          </p:cNvPr>
          <p:cNvGraphicFramePr>
            <a:graphicFrameLocks noChangeAspect="1"/>
          </p:cNvGraphicFramePr>
          <p:nvPr/>
        </p:nvGraphicFramePr>
        <p:xfrm>
          <a:off x="2943225" y="1570038"/>
          <a:ext cx="4922838" cy="4246562"/>
        </p:xfrm>
        <a:graphic>
          <a:graphicData uri="http://schemas.openxmlformats.org/presentationml/2006/ole">
            <mc:AlternateContent xmlns:mc="http://schemas.openxmlformats.org/markup-compatibility/2006">
              <mc:Choice xmlns:v="urn:schemas-microsoft-com:vml" Requires="v">
                <p:oleObj spid="_x0000_s16412" name="Visio" r:id="rId5" imgW="2990945" imgH="2558970" progId="Visio.Drawing.11">
                  <p:embed/>
                </p:oleObj>
              </mc:Choice>
              <mc:Fallback>
                <p:oleObj name="Visio" r:id="rId5" imgW="2990945" imgH="2558970" progId="Visio.Drawing.11">
                  <p:embed/>
                  <p:pic>
                    <p:nvPicPr>
                      <p:cNvPr id="5" name="对象 4">
                        <a:extLst>
                          <a:ext uri="{FF2B5EF4-FFF2-40B4-BE49-F238E27FC236}">
                            <a16:creationId xmlns:a16="http://schemas.microsoft.com/office/drawing/2014/main" id="{FEBD4F9B-2106-4954-B979-4BD66ABBE1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3225" y="1570038"/>
                        <a:ext cx="4922838"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标题 1">
            <a:extLst>
              <a:ext uri="{FF2B5EF4-FFF2-40B4-BE49-F238E27FC236}">
                <a16:creationId xmlns:a16="http://schemas.microsoft.com/office/drawing/2014/main" id="{9D2EB828-B251-4132-8B04-43D3031FD778}"/>
              </a:ext>
            </a:extLst>
          </p:cNvPr>
          <p:cNvSpPr>
            <a:spLocks noGrp="1"/>
          </p:cNvSpPr>
          <p:nvPr>
            <p:ph type="title"/>
          </p:nvPr>
        </p:nvSpPr>
        <p:spPr>
          <a:xfrm>
            <a:off x="504825" y="238125"/>
            <a:ext cx="9244013" cy="731838"/>
          </a:xfrm>
        </p:spPr>
        <p:txBody>
          <a:bodyPr/>
          <a:lstStyle/>
          <a:p>
            <a:pPr>
              <a:defRPr/>
            </a:pPr>
            <a:r>
              <a:rPr lang="en-US" altLang="zh-CN" sz="3600" b="1" dirty="0"/>
              <a:t>2.5 </a:t>
            </a:r>
            <a:r>
              <a:rPr lang="zh-CN" altLang="en-US" sz="3600" b="1" dirty="0"/>
              <a:t>实验验证</a:t>
            </a:r>
          </a:p>
        </p:txBody>
      </p:sp>
      <p:graphicFrame>
        <p:nvGraphicFramePr>
          <p:cNvPr id="3" name="对象 2">
            <a:extLst>
              <a:ext uri="{FF2B5EF4-FFF2-40B4-BE49-F238E27FC236}">
                <a16:creationId xmlns:a16="http://schemas.microsoft.com/office/drawing/2014/main" id="{36328C48-29ED-458B-BB2A-9FFE05AE1C65}"/>
              </a:ext>
            </a:extLst>
          </p:cNvPr>
          <p:cNvGraphicFramePr>
            <a:graphicFrameLocks noChangeAspect="1"/>
          </p:cNvGraphicFramePr>
          <p:nvPr/>
        </p:nvGraphicFramePr>
        <p:xfrm>
          <a:off x="665163" y="1611313"/>
          <a:ext cx="10394950" cy="4308475"/>
        </p:xfrm>
        <a:graphic>
          <a:graphicData uri="http://schemas.openxmlformats.org/presentationml/2006/ole">
            <mc:AlternateContent xmlns:mc="http://schemas.openxmlformats.org/markup-compatibility/2006">
              <mc:Choice xmlns:v="urn:schemas-microsoft-com:vml" Requires="v">
                <p:oleObj spid="_x0000_s16413" name="Visio" r:id="rId7" imgW="7372085" imgH="3120162" progId="Visio.Drawing.11">
                  <p:embed/>
                </p:oleObj>
              </mc:Choice>
              <mc:Fallback>
                <p:oleObj name="Visio" r:id="rId7" imgW="7372085" imgH="3120162" progId="Visio.Drawing.11">
                  <p:embed/>
                  <p:pic>
                    <p:nvPicPr>
                      <p:cNvPr id="3" name="对象 2">
                        <a:extLst>
                          <a:ext uri="{FF2B5EF4-FFF2-40B4-BE49-F238E27FC236}">
                            <a16:creationId xmlns:a16="http://schemas.microsoft.com/office/drawing/2014/main" id="{36328C48-29ED-458B-BB2A-9FFE05AE1C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63" y="1611313"/>
                        <a:ext cx="1039495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a:extLst>
              <a:ext uri="{FF2B5EF4-FFF2-40B4-BE49-F238E27FC236}">
                <a16:creationId xmlns:a16="http://schemas.microsoft.com/office/drawing/2014/main" id="{D71A2BE8-392D-46ED-B882-A03BCB0D1C05}"/>
              </a:ext>
            </a:extLst>
          </p:cNvPr>
          <p:cNvSpPr>
            <a:spLocks noChangeArrowheads="1"/>
          </p:cNvSpPr>
          <p:nvPr/>
        </p:nvSpPr>
        <p:spPr bwMode="auto">
          <a:xfrm>
            <a:off x="2670175" y="1073150"/>
            <a:ext cx="6651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a:latin typeface="黑体" panose="02010609060101010101" pitchFamily="49" charset="-122"/>
                <a:ea typeface="黑体" panose="02010609060101010101" pitchFamily="49" charset="-122"/>
              </a:rPr>
              <a:t>初始值为</a:t>
            </a:r>
            <a:r>
              <a:rPr lang="en-US" altLang="zh-CN" sz="2000">
                <a:latin typeface="黑体" panose="02010609060101010101" pitchFamily="49" charset="-122"/>
                <a:ea typeface="黑体" panose="02010609060101010101" pitchFamily="49" charset="-122"/>
              </a:rPr>
              <a:t>0.1</a:t>
            </a:r>
            <a:r>
              <a:rPr lang="zh-CN" altLang="en-US" sz="2000">
                <a:latin typeface="黑体" panose="02010609060101010101" pitchFamily="49" charset="-122"/>
                <a:ea typeface="黑体" panose="02010609060101010101" pitchFamily="49" charset="-122"/>
              </a:rPr>
              <a:t>倍真实值，无</a:t>
            </a:r>
            <a:r>
              <a:rPr lang="en-US" altLang="zh-CN" sz="2000">
                <a:latin typeface="黑体" panose="02010609060101010101" pitchFamily="49" charset="-122"/>
                <a:ea typeface="黑体" panose="02010609060101010101" pitchFamily="49" charset="-122"/>
              </a:rPr>
              <a:t>PWM-VSI</a:t>
            </a:r>
            <a:r>
              <a:rPr lang="zh-CN" altLang="en-US" sz="2000">
                <a:latin typeface="黑体" panose="02010609060101010101" pitchFamily="49" charset="-122"/>
                <a:ea typeface="黑体" panose="02010609060101010101" pitchFamily="49" charset="-122"/>
              </a:rPr>
              <a:t>非线性因素补偿</a:t>
            </a:r>
            <a:endParaRPr lang="en-US" altLang="zh-CN" sz="2000">
              <a:latin typeface="黑体" panose="02010609060101010101" pitchFamily="49" charset="-122"/>
              <a:ea typeface="黑体" panose="02010609060101010101" pitchFamily="49" charset="-122"/>
            </a:endParaRPr>
          </a:p>
          <a:p>
            <a:pPr algn="ctr" eaLnBrk="1" hangingPunct="1">
              <a:lnSpc>
                <a:spcPct val="100000"/>
              </a:lnSpc>
              <a:spcBef>
                <a:spcPct val="0"/>
              </a:spcBef>
              <a:buFontTx/>
              <a:buNone/>
            </a:pPr>
            <a:endParaRPr lang="zh-CN" altLang="en-US" sz="200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09D40D43-2E0F-4A75-9829-553F34EFF247}"/>
              </a:ext>
            </a:extLst>
          </p:cNvPr>
          <p:cNvSpPr txBox="1">
            <a:spLocks noChangeArrowheads="1"/>
          </p:cNvSpPr>
          <p:nvPr/>
        </p:nvSpPr>
        <p:spPr bwMode="auto">
          <a:xfrm>
            <a:off x="2903538" y="5729288"/>
            <a:ext cx="7412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b="1"/>
              <a:t>UKF                            EKF                                RLS</a:t>
            </a:r>
            <a:endParaRPr lang="zh-CN" altLang="en-US" b="1"/>
          </a:p>
        </p:txBody>
      </p:sp>
      <p:sp>
        <p:nvSpPr>
          <p:cNvPr id="2" name="灯片编号占位符 1">
            <a:extLst>
              <a:ext uri="{FF2B5EF4-FFF2-40B4-BE49-F238E27FC236}">
                <a16:creationId xmlns:a16="http://schemas.microsoft.com/office/drawing/2014/main" id="{5C327C92-D560-4997-AFBF-F829847A5ECA}"/>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D1A695E-245F-4FFB-8F88-A257AE258BFB}" type="slidenum">
              <a:rPr lang="zh-CN" altLang="en-US">
                <a:solidFill>
                  <a:srgbClr val="898989"/>
                </a:solidFill>
              </a:rPr>
              <a:pPr/>
              <a:t>15</a:t>
            </a:fld>
            <a:endParaRPr lang="zh-CN" altLang="en-US">
              <a:solidFill>
                <a:srgbClr val="898989"/>
              </a:solidFill>
            </a:endParaRPr>
          </a:p>
        </p:txBody>
      </p:sp>
    </p:spTree>
    <p:custDataLst>
      <p:tags r:id="rId2"/>
    </p:custDataLst>
  </p:cSld>
  <p:clrMapOvr>
    <a:masterClrMapping/>
  </p:clrMapOvr>
  <p:transition spd="slow" advTm="10885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470EB7C-889A-41EE-B9CF-E1BBA72157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aphicFrame>
        <p:nvGraphicFramePr>
          <p:cNvPr id="5" name="对象 4">
            <a:extLst>
              <a:ext uri="{FF2B5EF4-FFF2-40B4-BE49-F238E27FC236}">
                <a16:creationId xmlns:a16="http://schemas.microsoft.com/office/drawing/2014/main" id="{F2B3BC5B-B14B-4861-8F70-30DC3528FFD7}"/>
              </a:ext>
            </a:extLst>
          </p:cNvPr>
          <p:cNvGraphicFramePr>
            <a:graphicFrameLocks noChangeAspect="1"/>
          </p:cNvGraphicFramePr>
          <p:nvPr/>
        </p:nvGraphicFramePr>
        <p:xfrm>
          <a:off x="1163638" y="1182688"/>
          <a:ext cx="9377362" cy="3976687"/>
        </p:xfrm>
        <a:graphic>
          <a:graphicData uri="http://schemas.openxmlformats.org/presentationml/2006/ole">
            <mc:AlternateContent xmlns:mc="http://schemas.openxmlformats.org/markup-compatibility/2006">
              <mc:Choice xmlns:v="urn:schemas-microsoft-com:vml" Requires="v">
                <p:oleObj spid="_x0000_s17423" name="Visio" r:id="rId5" imgW="7219839" imgH="3044041" progId="Visio.Drawing.11">
                  <p:embed/>
                </p:oleObj>
              </mc:Choice>
              <mc:Fallback>
                <p:oleObj name="Visio" r:id="rId5" imgW="7219839" imgH="3044041" progId="Visio.Drawing.11">
                  <p:embed/>
                  <p:pic>
                    <p:nvPicPr>
                      <p:cNvPr id="5" name="对象 4">
                        <a:extLst>
                          <a:ext uri="{FF2B5EF4-FFF2-40B4-BE49-F238E27FC236}">
                            <a16:creationId xmlns:a16="http://schemas.microsoft.com/office/drawing/2014/main" id="{F2B3BC5B-B14B-4861-8F70-30DC3528F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638" y="1182688"/>
                        <a:ext cx="9377362"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6" name="矩形 5">
            <a:extLst>
              <a:ext uri="{FF2B5EF4-FFF2-40B4-BE49-F238E27FC236}">
                <a16:creationId xmlns:a16="http://schemas.microsoft.com/office/drawing/2014/main" id="{121EDD9E-12F6-48C6-AAFF-5CA7B15CEA79}"/>
              </a:ext>
            </a:extLst>
          </p:cNvPr>
          <p:cNvSpPr>
            <a:spLocks noChangeArrowheads="1"/>
          </p:cNvSpPr>
          <p:nvPr/>
        </p:nvSpPr>
        <p:spPr bwMode="auto">
          <a:xfrm>
            <a:off x="3275013" y="646113"/>
            <a:ext cx="5372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latin typeface="黑体" panose="02010609060101010101" pitchFamily="49" charset="-122"/>
                <a:ea typeface="黑体" panose="02010609060101010101" pitchFamily="49" charset="-122"/>
              </a:rPr>
              <a:t>加入噪声，均值为</a:t>
            </a:r>
            <a:r>
              <a:rPr lang="en-US" altLang="zh-CN" sz="2000">
                <a:latin typeface="黑体" panose="02010609060101010101" pitchFamily="49" charset="-122"/>
                <a:ea typeface="黑体" panose="02010609060101010101" pitchFamily="49" charset="-122"/>
              </a:rPr>
              <a:t>0</a:t>
            </a:r>
            <a:r>
              <a:rPr lang="zh-CN" altLang="en-US" sz="2000">
                <a:latin typeface="黑体" panose="02010609060101010101" pitchFamily="49" charset="-122"/>
                <a:ea typeface="黑体" panose="02010609060101010101" pitchFamily="49" charset="-122"/>
              </a:rPr>
              <a:t>，方差为</a:t>
            </a:r>
            <a:r>
              <a:rPr lang="en-US" altLang="zh-CN" sz="2000">
                <a:latin typeface="黑体" panose="02010609060101010101" pitchFamily="49" charset="-122"/>
                <a:ea typeface="黑体" panose="02010609060101010101" pitchFamily="49" charset="-122"/>
              </a:rPr>
              <a:t>0.00027</a:t>
            </a:r>
            <a:endParaRPr lang="zh-CN" altLang="en-US" sz="200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6C864F1F-D895-4F3C-8B1F-8325B92C253F}"/>
              </a:ext>
            </a:extLst>
          </p:cNvPr>
          <p:cNvSpPr txBox="1">
            <a:spLocks noChangeArrowheads="1"/>
          </p:cNvSpPr>
          <p:nvPr/>
        </p:nvSpPr>
        <p:spPr bwMode="auto">
          <a:xfrm>
            <a:off x="2801938" y="5159375"/>
            <a:ext cx="741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b="1"/>
              <a:t>UKF                             EKF                                RLS</a:t>
            </a:r>
            <a:endParaRPr lang="zh-CN" altLang="en-US" b="1"/>
          </a:p>
        </p:txBody>
      </p:sp>
      <p:sp>
        <p:nvSpPr>
          <p:cNvPr id="2" name="灯片编号占位符 1">
            <a:extLst>
              <a:ext uri="{FF2B5EF4-FFF2-40B4-BE49-F238E27FC236}">
                <a16:creationId xmlns:a16="http://schemas.microsoft.com/office/drawing/2014/main" id="{37B55FD9-134D-4949-96BC-4057436BDAEB}"/>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402643-2FD8-43F8-8F27-C37B134049CB}" type="slidenum">
              <a:rPr lang="zh-CN" altLang="en-US">
                <a:solidFill>
                  <a:srgbClr val="898989"/>
                </a:solidFill>
              </a:rPr>
              <a:pPr/>
              <a:t>16</a:t>
            </a:fld>
            <a:endParaRPr lang="zh-CN" altLang="en-US">
              <a:solidFill>
                <a:srgbClr val="898989"/>
              </a:solidFill>
            </a:endParaRPr>
          </a:p>
        </p:txBody>
      </p:sp>
    </p:spTree>
    <p:custDataLst>
      <p:tags r:id="rId2"/>
    </p:custDataLst>
  </p:cSld>
  <p:clrMapOvr>
    <a:masterClrMapping/>
  </p:clrMapOvr>
  <p:transition spd="slow" advTm="3265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4088CDE6-9F6A-4966-95EF-DC96445B0F08}"/>
              </a:ext>
            </a:extLst>
          </p:cNvPr>
          <p:cNvGraphicFramePr>
            <a:graphicFrameLocks noChangeAspect="1"/>
          </p:cNvGraphicFramePr>
          <p:nvPr/>
        </p:nvGraphicFramePr>
        <p:xfrm>
          <a:off x="1160463" y="1319213"/>
          <a:ext cx="9691687" cy="3970337"/>
        </p:xfrm>
        <a:graphic>
          <a:graphicData uri="http://schemas.openxmlformats.org/presentationml/2006/ole">
            <mc:AlternateContent xmlns:mc="http://schemas.openxmlformats.org/markup-compatibility/2006">
              <mc:Choice xmlns:v="urn:schemas-microsoft-com:vml" Requires="v">
                <p:oleObj spid="_x0000_s18447" name="Visio" r:id="rId5" imgW="7363987" imgH="3020827" progId="Visio.Drawing.11">
                  <p:embed/>
                </p:oleObj>
              </mc:Choice>
              <mc:Fallback>
                <p:oleObj name="Visio" r:id="rId5" imgW="7363987" imgH="3020827" progId="Visio.Drawing.11">
                  <p:embed/>
                  <p:pic>
                    <p:nvPicPr>
                      <p:cNvPr id="5" name="对象 4">
                        <a:extLst>
                          <a:ext uri="{FF2B5EF4-FFF2-40B4-BE49-F238E27FC236}">
                            <a16:creationId xmlns:a16="http://schemas.microsoft.com/office/drawing/2014/main" id="{4088CDE6-9F6A-4966-95EF-DC96445B0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463" y="1319213"/>
                        <a:ext cx="9691687"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3" name="矩形 5">
            <a:extLst>
              <a:ext uri="{FF2B5EF4-FFF2-40B4-BE49-F238E27FC236}">
                <a16:creationId xmlns:a16="http://schemas.microsoft.com/office/drawing/2014/main" id="{22BE0249-AB53-4779-A45B-07A6FEF7BA9A}"/>
              </a:ext>
            </a:extLst>
          </p:cNvPr>
          <p:cNvSpPr>
            <a:spLocks noChangeArrowheads="1"/>
          </p:cNvSpPr>
          <p:nvPr/>
        </p:nvSpPr>
        <p:spPr bwMode="auto">
          <a:xfrm>
            <a:off x="3275013" y="646113"/>
            <a:ext cx="5372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latin typeface="黑体" panose="02010609060101010101" pitchFamily="49" charset="-122"/>
                <a:ea typeface="黑体" panose="02010609060101010101" pitchFamily="49" charset="-122"/>
              </a:rPr>
              <a:t>加入</a:t>
            </a:r>
            <a:r>
              <a:rPr lang="en-US" altLang="zh-CN" sz="2000">
                <a:latin typeface="黑体" panose="02010609060101010101" pitchFamily="49" charset="-122"/>
                <a:ea typeface="黑体" panose="02010609060101010101" pitchFamily="49" charset="-122"/>
              </a:rPr>
              <a:t>PWM-VSI</a:t>
            </a:r>
            <a:r>
              <a:rPr lang="zh-CN" altLang="en-US" sz="2000">
                <a:latin typeface="黑体" panose="02010609060101010101" pitchFamily="49" charset="-122"/>
                <a:ea typeface="黑体" panose="02010609060101010101" pitchFamily="49" charset="-122"/>
              </a:rPr>
              <a:t>非线性因素补偿</a:t>
            </a:r>
            <a:endParaRPr lang="en-US" altLang="zh-CN" sz="200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88A06BE8-6BBA-43F2-B183-DEE649925930}"/>
              </a:ext>
            </a:extLst>
          </p:cNvPr>
          <p:cNvSpPr txBox="1">
            <a:spLocks noChangeArrowheads="1"/>
          </p:cNvSpPr>
          <p:nvPr/>
        </p:nvSpPr>
        <p:spPr bwMode="auto">
          <a:xfrm>
            <a:off x="2998788" y="5289550"/>
            <a:ext cx="741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b="1"/>
              <a:t>UKF                             EKF                                RLS</a:t>
            </a:r>
            <a:endParaRPr lang="zh-CN" altLang="en-US" b="1"/>
          </a:p>
        </p:txBody>
      </p:sp>
      <p:sp>
        <p:nvSpPr>
          <p:cNvPr id="2" name="灯片编号占位符 1">
            <a:extLst>
              <a:ext uri="{FF2B5EF4-FFF2-40B4-BE49-F238E27FC236}">
                <a16:creationId xmlns:a16="http://schemas.microsoft.com/office/drawing/2014/main" id="{AAFD0473-ECDA-437A-B874-6D0E2F8DE43E}"/>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AA11C8-DDE4-4677-8A35-C903DB42872D}" type="slidenum">
              <a:rPr lang="zh-CN" altLang="en-US">
                <a:solidFill>
                  <a:srgbClr val="898989"/>
                </a:solidFill>
              </a:rPr>
              <a:pPr/>
              <a:t>17</a:t>
            </a:fld>
            <a:endParaRPr lang="zh-CN" altLang="en-US">
              <a:solidFill>
                <a:srgbClr val="898989"/>
              </a:solidFill>
            </a:endParaRPr>
          </a:p>
        </p:txBody>
      </p:sp>
    </p:spTree>
    <p:custDataLst>
      <p:tags r:id="rId2"/>
    </p:custDataLst>
  </p:cSld>
  <p:clrMapOvr>
    <a:masterClrMapping/>
  </p:clrMapOvr>
  <p:transition spd="slow" advTm="1629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D3CB2CCC-7881-4C75-B9E6-694B2CA2D059}"/>
              </a:ext>
            </a:extLst>
          </p:cNvPr>
          <p:cNvGraphicFramePr>
            <a:graphicFrameLocks noGrp="1"/>
          </p:cNvGraphicFramePr>
          <p:nvPr>
            <p:extLst>
              <p:ext uri="{D42A27DB-BD31-4B8C-83A1-F6EECF244321}">
                <p14:modId xmlns:p14="http://schemas.microsoft.com/office/powerpoint/2010/main" val="1596615812"/>
              </p:ext>
            </p:extLst>
          </p:nvPr>
        </p:nvGraphicFramePr>
        <p:xfrm>
          <a:off x="1386023" y="1153284"/>
          <a:ext cx="9245600" cy="4697567"/>
        </p:xfrm>
        <a:graphic>
          <a:graphicData uri="http://schemas.openxmlformats.org/drawingml/2006/table">
            <a:tbl>
              <a:tblPr firstRow="1" firstCol="1" bandRow="1">
                <a:tableStyleId>{5C22544A-7EE6-4342-B048-85BDC9FD1C3A}</a:tableStyleId>
              </a:tblPr>
              <a:tblGrid>
                <a:gridCol w="2311400">
                  <a:extLst>
                    <a:ext uri="{9D8B030D-6E8A-4147-A177-3AD203B41FA5}">
                      <a16:colId xmlns:a16="http://schemas.microsoft.com/office/drawing/2014/main" val="20000"/>
                    </a:ext>
                  </a:extLst>
                </a:gridCol>
                <a:gridCol w="2311400">
                  <a:extLst>
                    <a:ext uri="{9D8B030D-6E8A-4147-A177-3AD203B41FA5}">
                      <a16:colId xmlns:a16="http://schemas.microsoft.com/office/drawing/2014/main" val="20001"/>
                    </a:ext>
                  </a:extLst>
                </a:gridCol>
                <a:gridCol w="2311400">
                  <a:extLst>
                    <a:ext uri="{9D8B030D-6E8A-4147-A177-3AD203B41FA5}">
                      <a16:colId xmlns:a16="http://schemas.microsoft.com/office/drawing/2014/main" val="20002"/>
                    </a:ext>
                  </a:extLst>
                </a:gridCol>
                <a:gridCol w="2311400">
                  <a:extLst>
                    <a:ext uri="{9D8B030D-6E8A-4147-A177-3AD203B41FA5}">
                      <a16:colId xmlns:a16="http://schemas.microsoft.com/office/drawing/2014/main" val="20003"/>
                    </a:ext>
                  </a:extLst>
                </a:gridCol>
              </a:tblGrid>
              <a:tr h="671081">
                <a:tc>
                  <a:txBody>
                    <a:bodyPr/>
                    <a:lstStyle/>
                    <a:p>
                      <a:pPr algn="ctr">
                        <a:lnSpc>
                          <a:spcPct val="150000"/>
                        </a:lnSpc>
                        <a:spcAft>
                          <a:spcPts val="0"/>
                        </a:spcAft>
                      </a:pPr>
                      <a:r>
                        <a:rPr lang="en-US" sz="1600" kern="100" dirty="0">
                          <a:effectLst/>
                          <a:latin typeface="+mn-ea"/>
                          <a:ea typeface="+mn-ea"/>
                        </a:rPr>
                        <a:t> </a:t>
                      </a:r>
                      <a:endParaRPr lang="zh-CN" sz="1600"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en-US" sz="1600" kern="100">
                          <a:effectLst/>
                          <a:latin typeface="+mn-ea"/>
                          <a:ea typeface="+mn-ea"/>
                        </a:rPr>
                        <a:t>UKF</a:t>
                      </a:r>
                      <a:endParaRPr lang="zh-CN" sz="1600"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en-US" sz="1600" kern="100" dirty="0">
                          <a:effectLst/>
                          <a:latin typeface="+mn-ea"/>
                          <a:ea typeface="+mn-ea"/>
                        </a:rPr>
                        <a:t>EKF</a:t>
                      </a:r>
                      <a:endParaRPr lang="zh-CN" sz="1600"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en-US" sz="1600" kern="100" dirty="0">
                          <a:effectLst/>
                          <a:latin typeface="+mn-ea"/>
                          <a:ea typeface="+mn-ea"/>
                        </a:rPr>
                        <a:t>RLS</a:t>
                      </a:r>
                      <a:endParaRPr lang="zh-CN" sz="1600" kern="100" dirty="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0"/>
                  </a:ext>
                </a:extLst>
              </a:tr>
              <a:tr h="671081">
                <a:tc>
                  <a:txBody>
                    <a:bodyPr/>
                    <a:lstStyle/>
                    <a:p>
                      <a:pPr algn="ctr">
                        <a:lnSpc>
                          <a:spcPct val="150000"/>
                        </a:lnSpc>
                        <a:spcAft>
                          <a:spcPts val="0"/>
                        </a:spcAft>
                      </a:pPr>
                      <a:r>
                        <a:rPr lang="zh-CN" sz="1600" kern="100">
                          <a:effectLst/>
                          <a:latin typeface="+mn-ea"/>
                          <a:ea typeface="+mn-ea"/>
                        </a:rPr>
                        <a:t>收敛域</a:t>
                      </a:r>
                      <a:endParaRPr lang="zh-CN" sz="1600"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小</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中</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大</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1"/>
                  </a:ext>
                </a:extLst>
              </a:tr>
              <a:tr h="671081">
                <a:tc>
                  <a:txBody>
                    <a:bodyPr/>
                    <a:lstStyle/>
                    <a:p>
                      <a:pPr algn="ctr">
                        <a:lnSpc>
                          <a:spcPct val="150000"/>
                        </a:lnSpc>
                        <a:spcAft>
                          <a:spcPts val="0"/>
                        </a:spcAft>
                      </a:pPr>
                      <a:r>
                        <a:rPr lang="zh-CN" sz="1600" kern="100">
                          <a:effectLst/>
                          <a:latin typeface="+mn-ea"/>
                          <a:ea typeface="+mn-ea"/>
                        </a:rPr>
                        <a:t>收敛速度</a:t>
                      </a:r>
                      <a:endParaRPr lang="zh-CN" sz="1600"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快</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中</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慢</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2"/>
                  </a:ext>
                </a:extLst>
              </a:tr>
              <a:tr h="671081">
                <a:tc>
                  <a:txBody>
                    <a:bodyPr/>
                    <a:lstStyle/>
                    <a:p>
                      <a:pPr algn="ctr">
                        <a:lnSpc>
                          <a:spcPct val="150000"/>
                        </a:lnSpc>
                        <a:spcAft>
                          <a:spcPts val="0"/>
                        </a:spcAft>
                      </a:pPr>
                      <a:r>
                        <a:rPr lang="zh-CN" sz="1600" kern="100" dirty="0">
                          <a:effectLst/>
                          <a:latin typeface="+mn-ea"/>
                          <a:ea typeface="+mn-ea"/>
                        </a:rPr>
                        <a:t>辨识精度</a:t>
                      </a:r>
                      <a:endParaRPr lang="zh-CN" sz="1600"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高</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高</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低</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3"/>
                  </a:ext>
                </a:extLst>
              </a:tr>
              <a:tr h="671081">
                <a:tc>
                  <a:txBody>
                    <a:bodyPr/>
                    <a:lstStyle/>
                    <a:p>
                      <a:pPr algn="ctr">
                        <a:lnSpc>
                          <a:spcPct val="150000"/>
                        </a:lnSpc>
                        <a:spcAft>
                          <a:spcPts val="0"/>
                        </a:spcAft>
                      </a:pPr>
                      <a:r>
                        <a:rPr lang="zh-CN" sz="1600" kern="100">
                          <a:effectLst/>
                          <a:latin typeface="+mn-ea"/>
                          <a:ea typeface="+mn-ea"/>
                        </a:rPr>
                        <a:t>抗测量噪声能力</a:t>
                      </a:r>
                      <a:endParaRPr lang="zh-CN" sz="1600"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强</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强</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弱</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4"/>
                  </a:ext>
                </a:extLst>
              </a:tr>
              <a:tr h="671081">
                <a:tc>
                  <a:txBody>
                    <a:bodyPr/>
                    <a:lstStyle/>
                    <a:p>
                      <a:pPr algn="ctr">
                        <a:lnSpc>
                          <a:spcPct val="150000"/>
                        </a:lnSpc>
                        <a:spcAft>
                          <a:spcPts val="0"/>
                        </a:spcAft>
                      </a:pPr>
                      <a:r>
                        <a:rPr lang="zh-CN" sz="1600" kern="100">
                          <a:effectLst/>
                          <a:latin typeface="+mn-ea"/>
                          <a:ea typeface="+mn-ea"/>
                        </a:rPr>
                        <a:t>计算量</a:t>
                      </a:r>
                      <a:endParaRPr lang="zh-CN" sz="1600"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大</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中</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小</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5"/>
                  </a:ext>
                </a:extLst>
              </a:tr>
              <a:tr h="671081">
                <a:tc>
                  <a:txBody>
                    <a:bodyPr/>
                    <a:lstStyle/>
                    <a:p>
                      <a:pPr algn="ctr">
                        <a:lnSpc>
                          <a:spcPct val="150000"/>
                        </a:lnSpc>
                        <a:spcAft>
                          <a:spcPts val="0"/>
                        </a:spcAft>
                      </a:pPr>
                      <a:r>
                        <a:rPr lang="zh-CN" sz="1600" kern="100">
                          <a:effectLst/>
                          <a:latin typeface="+mn-ea"/>
                          <a:ea typeface="+mn-ea"/>
                        </a:rPr>
                        <a:t>参数调试复杂性</a:t>
                      </a:r>
                      <a:endParaRPr lang="zh-CN" sz="1600"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a:effectLst/>
                          <a:latin typeface="+mn-ea"/>
                          <a:ea typeface="+mn-ea"/>
                        </a:rPr>
                        <a:t>难</a:t>
                      </a:r>
                      <a:endParaRPr lang="zh-CN" sz="1600" b="1" kern="10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中</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tc>
                  <a:txBody>
                    <a:bodyPr/>
                    <a:lstStyle/>
                    <a:p>
                      <a:pPr algn="ctr">
                        <a:lnSpc>
                          <a:spcPct val="150000"/>
                        </a:lnSpc>
                        <a:spcAft>
                          <a:spcPts val="0"/>
                        </a:spcAft>
                      </a:pPr>
                      <a:r>
                        <a:rPr lang="zh-CN" sz="1600" b="1" kern="100" dirty="0">
                          <a:effectLst/>
                          <a:latin typeface="+mn-ea"/>
                          <a:ea typeface="+mn-ea"/>
                        </a:rPr>
                        <a:t>易</a:t>
                      </a:r>
                      <a:endParaRPr lang="zh-CN" sz="1600" b="1" kern="100" dirty="0">
                        <a:solidFill>
                          <a:srgbClr val="000000"/>
                        </a:solidFill>
                        <a:effectLst/>
                        <a:latin typeface="+mn-ea"/>
                        <a:ea typeface="+mn-ea"/>
                        <a:cs typeface="Segoe UI" panose="020B0502040204020203" pitchFamily="34" charset="0"/>
                      </a:endParaRPr>
                    </a:p>
                  </a:txBody>
                  <a:tcPr marL="68592" marR="68592" marT="0" marB="0" anchor="ctr"/>
                </a:tc>
                <a:extLst>
                  <a:ext uri="{0D108BD9-81ED-4DB2-BD59-A6C34878D82A}">
                    <a16:rowId xmlns:a16="http://schemas.microsoft.com/office/drawing/2014/main" val="10006"/>
                  </a:ext>
                </a:extLst>
              </a:tr>
            </a:tbl>
          </a:graphicData>
        </a:graphic>
      </p:graphicFrame>
      <p:sp>
        <p:nvSpPr>
          <p:cNvPr id="48172" name="标题 1">
            <a:extLst>
              <a:ext uri="{FF2B5EF4-FFF2-40B4-BE49-F238E27FC236}">
                <a16:creationId xmlns:a16="http://schemas.microsoft.com/office/drawing/2014/main" id="{9D05A566-F9C1-4A7B-803D-ED38FA5C5338}"/>
              </a:ext>
            </a:extLst>
          </p:cNvPr>
          <p:cNvSpPr>
            <a:spLocks noGrp="1"/>
          </p:cNvSpPr>
          <p:nvPr>
            <p:ph type="title"/>
          </p:nvPr>
        </p:nvSpPr>
        <p:spPr>
          <a:xfrm>
            <a:off x="312738" y="173038"/>
            <a:ext cx="9245600" cy="730250"/>
          </a:xfrm>
        </p:spPr>
        <p:txBody>
          <a:bodyPr>
            <a:normAutofit/>
          </a:bodyPr>
          <a:lstStyle/>
          <a:p>
            <a:pPr>
              <a:defRPr/>
            </a:pPr>
            <a:r>
              <a:rPr lang="en-US" altLang="zh-CN" sz="3600" b="1" dirty="0"/>
              <a:t>2.7 </a:t>
            </a:r>
            <a:r>
              <a:rPr lang="en-US" altLang="zh-CN" sz="3600" b="1" dirty="0" err="1"/>
              <a:t>UKF</a:t>
            </a:r>
            <a:r>
              <a:rPr lang="zh-CN" altLang="en-US" sz="3600" b="1" dirty="0"/>
              <a:t>、</a:t>
            </a:r>
            <a:r>
              <a:rPr lang="en-US" altLang="zh-CN" sz="3600" b="1" dirty="0" err="1"/>
              <a:t>EKF</a:t>
            </a:r>
            <a:r>
              <a:rPr lang="zh-CN" altLang="en-US" sz="3600" b="1" dirty="0"/>
              <a:t>和</a:t>
            </a:r>
            <a:r>
              <a:rPr lang="en-US" altLang="zh-CN" sz="3600" b="1" dirty="0" err="1"/>
              <a:t>RLS</a:t>
            </a:r>
            <a:r>
              <a:rPr lang="zh-CN" altLang="en-US" sz="3600" b="1" dirty="0"/>
              <a:t>三种参数辨识方法对比</a:t>
            </a:r>
          </a:p>
        </p:txBody>
      </p:sp>
      <p:sp>
        <p:nvSpPr>
          <p:cNvPr id="2" name="灯片编号占位符 1">
            <a:extLst>
              <a:ext uri="{FF2B5EF4-FFF2-40B4-BE49-F238E27FC236}">
                <a16:creationId xmlns:a16="http://schemas.microsoft.com/office/drawing/2014/main" id="{E5D6CB3E-9CEA-4EA1-872F-FB43B9C7DF8B}"/>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EDBD76-2FAC-4AEB-AC46-075102AC68E8}" type="slidenum">
              <a:rPr lang="zh-CN" altLang="en-US">
                <a:solidFill>
                  <a:srgbClr val="898989"/>
                </a:solidFill>
              </a:rPr>
              <a:pPr/>
              <a:t>18</a:t>
            </a:fld>
            <a:endParaRPr lang="zh-CN" altLang="en-US">
              <a:solidFill>
                <a:srgbClr val="898989"/>
              </a:solidFill>
            </a:endParaRPr>
          </a:p>
        </p:txBody>
      </p:sp>
    </p:spTree>
    <p:custDataLst>
      <p:tags r:id="rId1"/>
    </p:custDataLst>
  </p:cSld>
  <p:clrMapOvr>
    <a:masterClrMapping/>
  </p:clrMapOvr>
  <p:transition spd="slow" advTm="66036"/>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DB7232-C5C9-4B94-8368-43501EBBB901}"/>
              </a:ext>
            </a:extLst>
          </p:cNvPr>
          <p:cNvSpPr txBox="1">
            <a:spLocks noChangeArrowheads="1"/>
          </p:cNvSpPr>
          <p:nvPr/>
        </p:nvSpPr>
        <p:spPr bwMode="auto">
          <a:xfrm>
            <a:off x="686915" y="1149655"/>
            <a:ext cx="249078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3600" b="1" dirty="0">
                <a:latin typeface="+mj-lt"/>
                <a:ea typeface="+mj-ea"/>
                <a:cs typeface="+mj-cs"/>
              </a:rPr>
              <a:t>2.8 </a:t>
            </a:r>
            <a:r>
              <a:rPr lang="zh-CN" altLang="en-US" sz="3600" b="1" dirty="0">
                <a:latin typeface="+mj-lt"/>
                <a:ea typeface="+mj-ea"/>
                <a:cs typeface="+mj-cs"/>
              </a:rPr>
              <a:t>总结</a:t>
            </a:r>
          </a:p>
        </p:txBody>
      </p:sp>
      <p:sp>
        <p:nvSpPr>
          <p:cNvPr id="5" name="文本框 4">
            <a:extLst>
              <a:ext uri="{FF2B5EF4-FFF2-40B4-BE49-F238E27FC236}">
                <a16:creationId xmlns:a16="http://schemas.microsoft.com/office/drawing/2014/main" id="{47B40A27-82A1-4244-9CB4-D8BD3E5B753A}"/>
              </a:ext>
            </a:extLst>
          </p:cNvPr>
          <p:cNvSpPr txBox="1"/>
          <p:nvPr/>
        </p:nvSpPr>
        <p:spPr>
          <a:xfrm>
            <a:off x="1445740" y="1732267"/>
            <a:ext cx="10261600" cy="3108325"/>
          </a:xfrm>
          <a:prstGeom prst="rect">
            <a:avLst/>
          </a:prstGeom>
          <a:noFill/>
        </p:spPr>
        <p:txBody>
          <a:bodyPr>
            <a:spAutoFit/>
          </a:bodyPr>
          <a:lstStyle/>
          <a:p>
            <a:pPr marL="457200" indent="-457200" eaLnBrk="1" fontAlgn="auto" hangingPunct="1">
              <a:lnSpc>
                <a:spcPct val="150000"/>
              </a:lnSpc>
              <a:spcBef>
                <a:spcPts val="0"/>
              </a:spcBef>
              <a:spcAft>
                <a:spcPts val="0"/>
              </a:spcAft>
              <a:buFont typeface="Wingdings" panose="05000000000000000000" pitchFamily="2" charset="2"/>
              <a:buChar char="p"/>
              <a:defRPr/>
            </a:pPr>
            <a:r>
              <a:rPr lang="zh-CN" altLang="en-US" sz="2800" dirty="0">
                <a:latin typeface="+mn-ea"/>
                <a:ea typeface="+mn-ea"/>
              </a:rPr>
              <a:t>分析了</a:t>
            </a:r>
            <a:r>
              <a:rPr lang="en-US" altLang="zh-CN" sz="2800" dirty="0">
                <a:latin typeface="+mn-ea"/>
                <a:ea typeface="+mn-ea"/>
              </a:rPr>
              <a:t>PMSM</a:t>
            </a:r>
            <a:r>
              <a:rPr lang="zh-CN" altLang="en-US" sz="2800" dirty="0">
                <a:latin typeface="+mn-ea"/>
                <a:ea typeface="+mn-ea"/>
              </a:rPr>
              <a:t>四个参数可同时辨识的条件；</a:t>
            </a:r>
            <a:endParaRPr lang="en-US" altLang="zh-CN" sz="2800" dirty="0">
              <a:latin typeface="+mn-ea"/>
              <a:ea typeface="+mn-ea"/>
            </a:endParaRPr>
          </a:p>
          <a:p>
            <a:pPr marL="457200" indent="-457200" eaLnBrk="1" fontAlgn="auto" hangingPunct="1">
              <a:lnSpc>
                <a:spcPct val="150000"/>
              </a:lnSpc>
              <a:spcBef>
                <a:spcPts val="0"/>
              </a:spcBef>
              <a:spcAft>
                <a:spcPts val="0"/>
              </a:spcAft>
              <a:buFont typeface="Wingdings" panose="05000000000000000000" pitchFamily="2" charset="2"/>
              <a:buChar char="p"/>
              <a:defRPr/>
            </a:pPr>
            <a:r>
              <a:rPr lang="zh-CN" altLang="en-US" sz="2800" dirty="0">
                <a:latin typeface="+mn-ea"/>
              </a:rPr>
              <a:t>在</a:t>
            </a:r>
            <a:r>
              <a:rPr lang="en-US" altLang="zh-CN" sz="2800" dirty="0">
                <a:latin typeface="+mn-ea"/>
              </a:rPr>
              <a:t>PMSM</a:t>
            </a:r>
            <a:r>
              <a:rPr lang="zh-CN" altLang="en-US" sz="2800" dirty="0">
                <a:latin typeface="+mn-ea"/>
              </a:rPr>
              <a:t>标幺值模型上设计了</a:t>
            </a:r>
            <a:r>
              <a:rPr lang="en-US" altLang="zh-CN" sz="2800" dirty="0" err="1">
                <a:latin typeface="+mn-ea"/>
                <a:ea typeface="+mn-ea"/>
              </a:rPr>
              <a:t>UKF</a:t>
            </a:r>
            <a:r>
              <a:rPr lang="zh-CN" altLang="en-US" sz="2800" dirty="0">
                <a:latin typeface="+mn-ea"/>
                <a:ea typeface="+mn-ea"/>
              </a:rPr>
              <a:t>多参数辨识算法；</a:t>
            </a:r>
            <a:endParaRPr lang="en-US" altLang="zh-CN" sz="2800" dirty="0">
              <a:latin typeface="+mn-ea"/>
              <a:ea typeface="+mn-ea"/>
            </a:endParaRPr>
          </a:p>
          <a:p>
            <a:pPr marL="457200" indent="-457200" eaLnBrk="1" fontAlgn="auto" hangingPunct="1">
              <a:lnSpc>
                <a:spcPct val="150000"/>
              </a:lnSpc>
              <a:spcBef>
                <a:spcPts val="0"/>
              </a:spcBef>
              <a:spcAft>
                <a:spcPts val="0"/>
              </a:spcAft>
              <a:buFont typeface="Wingdings" panose="05000000000000000000" pitchFamily="2" charset="2"/>
              <a:buChar char="p"/>
              <a:defRPr/>
            </a:pPr>
            <a:r>
              <a:rPr lang="zh-CN" altLang="en-US" sz="2800" dirty="0">
                <a:latin typeface="+mn-ea"/>
                <a:ea typeface="+mn-ea"/>
              </a:rPr>
              <a:t>加入</a:t>
            </a:r>
            <a:r>
              <a:rPr lang="en-US" altLang="zh-CN" sz="2800" dirty="0">
                <a:latin typeface="+mn-ea"/>
                <a:ea typeface="+mn-ea"/>
              </a:rPr>
              <a:t>PWM-VSI</a:t>
            </a:r>
            <a:r>
              <a:rPr lang="zh-CN" altLang="en-US" sz="2800" dirty="0">
                <a:latin typeface="+mn-ea"/>
                <a:ea typeface="+mn-ea"/>
              </a:rPr>
              <a:t>非线性因素补偿，提高参数辨识精度；</a:t>
            </a:r>
            <a:endParaRPr lang="en-US" altLang="zh-CN" sz="2800" dirty="0">
              <a:latin typeface="+mn-ea"/>
              <a:ea typeface="+mn-ea"/>
            </a:endParaRPr>
          </a:p>
          <a:p>
            <a:pPr marL="457200" indent="-457200" eaLnBrk="1" fontAlgn="auto" hangingPunct="1">
              <a:lnSpc>
                <a:spcPct val="150000"/>
              </a:lnSpc>
              <a:spcBef>
                <a:spcPts val="0"/>
              </a:spcBef>
              <a:spcAft>
                <a:spcPts val="0"/>
              </a:spcAft>
              <a:buFont typeface="Wingdings" panose="05000000000000000000" pitchFamily="2" charset="2"/>
              <a:buChar char="p"/>
              <a:defRPr/>
            </a:pPr>
            <a:r>
              <a:rPr lang="zh-CN" altLang="en-US" sz="2800" dirty="0">
                <a:latin typeface="+mn-ea"/>
                <a:ea typeface="+mn-ea"/>
              </a:rPr>
              <a:t>分析不同辨识算法的优缺点，提供选择算法的依据。</a:t>
            </a:r>
            <a:endParaRPr lang="en-US" altLang="zh-CN" sz="2800" dirty="0">
              <a:latin typeface="+mn-ea"/>
              <a:ea typeface="+mn-ea"/>
            </a:endParaRPr>
          </a:p>
          <a:p>
            <a:pPr marL="285750" indent="-285750" eaLnBrk="1" fontAlgn="auto" hangingPunct="1">
              <a:spcBef>
                <a:spcPts val="0"/>
              </a:spcBef>
              <a:spcAft>
                <a:spcPts val="0"/>
              </a:spcAft>
              <a:buFont typeface="Wingdings" panose="05000000000000000000" pitchFamily="2" charset="2"/>
              <a:buChar char="Ø"/>
              <a:defRPr/>
            </a:pPr>
            <a:endParaRPr lang="zh-CN" altLang="en-US" sz="2800" dirty="0">
              <a:solidFill>
                <a:srgbClr val="0070C0"/>
              </a:solidFill>
              <a:latin typeface="+mn-ea"/>
              <a:ea typeface="+mn-ea"/>
            </a:endParaRPr>
          </a:p>
        </p:txBody>
      </p:sp>
    </p:spTree>
    <p:extLst>
      <p:ext uri="{BB962C8B-B14F-4D97-AF65-F5344CB8AC3E}">
        <p14:creationId xmlns:p14="http://schemas.microsoft.com/office/powerpoint/2010/main" val="371897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C0E2F-DE43-4BA8-9FC4-50868393E674}"/>
              </a:ext>
            </a:extLst>
          </p:cNvPr>
          <p:cNvSpPr>
            <a:spLocks noGrp="1"/>
          </p:cNvSpPr>
          <p:nvPr>
            <p:ph type="title"/>
          </p:nvPr>
        </p:nvSpPr>
        <p:spPr/>
        <p:txBody>
          <a:bodyPr/>
          <a:lstStyle/>
          <a:p>
            <a:r>
              <a:rPr lang="zh-CN" altLang="en-US" dirty="0"/>
              <a:t>本章内容</a:t>
            </a:r>
          </a:p>
        </p:txBody>
      </p:sp>
      <p:sp>
        <p:nvSpPr>
          <p:cNvPr id="3" name="内容占位符 2">
            <a:extLst>
              <a:ext uri="{FF2B5EF4-FFF2-40B4-BE49-F238E27FC236}">
                <a16:creationId xmlns:a16="http://schemas.microsoft.com/office/drawing/2014/main" id="{2DD90E4C-063B-4587-A0C5-1859AD7CC3AC}"/>
              </a:ext>
            </a:extLst>
          </p:cNvPr>
          <p:cNvSpPr>
            <a:spLocks noGrp="1"/>
          </p:cNvSpPr>
          <p:nvPr>
            <p:ph idx="1"/>
          </p:nvPr>
        </p:nvSpPr>
        <p:spPr/>
        <p:txBody>
          <a:bodyPr/>
          <a:lstStyle/>
          <a:p>
            <a:pPr marL="514350" indent="-514350">
              <a:buFont typeface="+mj-lt"/>
              <a:buAutoNum type="arabicPeriod"/>
            </a:pPr>
            <a:r>
              <a:rPr lang="zh-CN" altLang="en-US" dirty="0"/>
              <a:t>伺服系统数学模型</a:t>
            </a:r>
            <a:endParaRPr lang="en-US" altLang="zh-CN" dirty="0"/>
          </a:p>
          <a:p>
            <a:pPr marL="514350" indent="-514350">
              <a:buFont typeface="+mj-lt"/>
              <a:buAutoNum type="arabicPeriod"/>
            </a:pPr>
            <a:r>
              <a:rPr lang="zh-CN" altLang="en-US" dirty="0"/>
              <a:t>在线电气参数辨识</a:t>
            </a:r>
            <a:endParaRPr lang="en-US" altLang="zh-CN" dirty="0"/>
          </a:p>
          <a:p>
            <a:pPr marL="514350" indent="-514350">
              <a:buFont typeface="+mj-lt"/>
              <a:buAutoNum type="arabicPeriod"/>
            </a:pPr>
            <a:r>
              <a:rPr lang="zh-CN" altLang="en-US" dirty="0"/>
              <a:t>离线电气参数辨识</a:t>
            </a:r>
            <a:endParaRPr lang="en-US" altLang="zh-CN" dirty="0"/>
          </a:p>
          <a:p>
            <a:pPr marL="514350" indent="-514350">
              <a:buFont typeface="+mj-lt"/>
              <a:buAutoNum type="arabicPeriod"/>
            </a:pPr>
            <a:r>
              <a:rPr lang="zh-CN" altLang="en-US" dirty="0"/>
              <a:t>机械参数辨识</a:t>
            </a:r>
            <a:endParaRPr lang="en-US" altLang="zh-CN" dirty="0"/>
          </a:p>
        </p:txBody>
      </p:sp>
    </p:spTree>
    <p:extLst>
      <p:ext uri="{BB962C8B-B14F-4D97-AF65-F5344CB8AC3E}">
        <p14:creationId xmlns:p14="http://schemas.microsoft.com/office/powerpoint/2010/main" val="1641413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02968"/>
            <a:ext cx="10515600" cy="531073"/>
          </a:xfrm>
        </p:spPr>
        <p:txBody>
          <a:bodyPr>
            <a:normAutofit/>
          </a:bodyPr>
          <a:lstStyle/>
          <a:p>
            <a:r>
              <a:rPr lang="zh-CN" altLang="en-US" sz="2800" b="1" dirty="0">
                <a:solidFill>
                  <a:srgbClr val="0070C0"/>
                </a:solidFill>
                <a:latin typeface="+mn-lt"/>
                <a:ea typeface="+mn-ea"/>
                <a:cs typeface="+mn-cs"/>
              </a:rPr>
              <a:t>离线电气参数测量</a:t>
            </a:r>
          </a:p>
        </p:txBody>
      </p:sp>
      <p:graphicFrame>
        <p:nvGraphicFramePr>
          <p:cNvPr id="4" name="对象 3"/>
          <p:cNvGraphicFramePr>
            <a:graphicFrameLocks noChangeAspect="1"/>
          </p:cNvGraphicFramePr>
          <p:nvPr>
            <p:extLst>
              <p:ext uri="{D42A27DB-BD31-4B8C-83A1-F6EECF244321}">
                <p14:modId xmlns:p14="http://schemas.microsoft.com/office/powerpoint/2010/main" val="1660461372"/>
              </p:ext>
            </p:extLst>
          </p:nvPr>
        </p:nvGraphicFramePr>
        <p:xfrm>
          <a:off x="164081" y="5192797"/>
          <a:ext cx="2821664" cy="897803"/>
        </p:xfrm>
        <a:graphic>
          <a:graphicData uri="http://schemas.openxmlformats.org/presentationml/2006/ole">
            <mc:AlternateContent xmlns:mc="http://schemas.openxmlformats.org/markup-compatibility/2006">
              <mc:Choice xmlns:v="urn:schemas-microsoft-com:vml" Requires="v">
                <p:oleObj spid="_x0000_s33811" name="Equation" r:id="rId3" imgW="1117440" imgH="355320" progId="Equation.DSMT4">
                  <p:embed/>
                </p:oleObj>
              </mc:Choice>
              <mc:Fallback>
                <p:oleObj name="Equation" r:id="rId3" imgW="1117440" imgH="355320" progId="Equation.DSMT4">
                  <p:embed/>
                  <p:pic>
                    <p:nvPicPr>
                      <p:cNvPr id="4" name="对象 3"/>
                      <p:cNvPicPr/>
                      <p:nvPr/>
                    </p:nvPicPr>
                    <p:blipFill>
                      <a:blip r:embed="rId4"/>
                      <a:stretch>
                        <a:fillRect/>
                      </a:stretch>
                    </p:blipFill>
                    <p:spPr>
                      <a:xfrm>
                        <a:off x="164081" y="5192797"/>
                        <a:ext cx="2821664" cy="897803"/>
                      </a:xfrm>
                      <a:prstGeom prst="rect">
                        <a:avLst/>
                      </a:prstGeom>
                      <a:ln w="28575">
                        <a:solidFill>
                          <a:srgbClr val="FF0000"/>
                        </a:solid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81745953"/>
              </p:ext>
            </p:extLst>
          </p:nvPr>
        </p:nvGraphicFramePr>
        <p:xfrm>
          <a:off x="3249772" y="5200206"/>
          <a:ext cx="3944938" cy="896938"/>
        </p:xfrm>
        <a:graphic>
          <a:graphicData uri="http://schemas.openxmlformats.org/presentationml/2006/ole">
            <mc:AlternateContent xmlns:mc="http://schemas.openxmlformats.org/markup-compatibility/2006">
              <mc:Choice xmlns:v="urn:schemas-microsoft-com:vml" Requires="v">
                <p:oleObj spid="_x0000_s33812" name="Equation" r:id="rId5" imgW="1562040" imgH="355320" progId="Equation.DSMT4">
                  <p:embed/>
                </p:oleObj>
              </mc:Choice>
              <mc:Fallback>
                <p:oleObj name="Equation" r:id="rId5" imgW="1562040" imgH="355320" progId="Equation.DSMT4">
                  <p:embed/>
                  <p:pic>
                    <p:nvPicPr>
                      <p:cNvPr id="6" name="对象 5"/>
                      <p:cNvPicPr/>
                      <p:nvPr/>
                    </p:nvPicPr>
                    <p:blipFill>
                      <a:blip r:embed="rId6"/>
                      <a:stretch>
                        <a:fillRect/>
                      </a:stretch>
                    </p:blipFill>
                    <p:spPr>
                      <a:xfrm>
                        <a:off x="3249772" y="5200206"/>
                        <a:ext cx="3944938" cy="896938"/>
                      </a:xfrm>
                      <a:prstGeom prst="rect">
                        <a:avLst/>
                      </a:prstGeom>
                      <a:ln w="28575">
                        <a:solidFill>
                          <a:srgbClr val="FF0000"/>
                        </a:solid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87119811"/>
              </p:ext>
            </p:extLst>
          </p:nvPr>
        </p:nvGraphicFramePr>
        <p:xfrm>
          <a:off x="7559126" y="5200206"/>
          <a:ext cx="4008438" cy="896937"/>
        </p:xfrm>
        <a:graphic>
          <a:graphicData uri="http://schemas.openxmlformats.org/presentationml/2006/ole">
            <mc:AlternateContent xmlns:mc="http://schemas.openxmlformats.org/markup-compatibility/2006">
              <mc:Choice xmlns:v="urn:schemas-microsoft-com:vml" Requires="v">
                <p:oleObj spid="_x0000_s33813" name="Equation" r:id="rId7" imgW="1587240" imgH="355320" progId="Equation.DSMT4">
                  <p:embed/>
                </p:oleObj>
              </mc:Choice>
              <mc:Fallback>
                <p:oleObj name="Equation" r:id="rId7" imgW="1587240" imgH="355320" progId="Equation.DSMT4">
                  <p:embed/>
                  <p:pic>
                    <p:nvPicPr>
                      <p:cNvPr id="7" name="对象 6"/>
                      <p:cNvPicPr/>
                      <p:nvPr/>
                    </p:nvPicPr>
                    <p:blipFill>
                      <a:blip r:embed="rId8"/>
                      <a:stretch>
                        <a:fillRect/>
                      </a:stretch>
                    </p:blipFill>
                    <p:spPr>
                      <a:xfrm>
                        <a:off x="7559126" y="5200206"/>
                        <a:ext cx="4008438" cy="896937"/>
                      </a:xfrm>
                      <a:prstGeom prst="rect">
                        <a:avLst/>
                      </a:prstGeom>
                      <a:ln w="28575">
                        <a:solidFill>
                          <a:srgbClr val="FF0000"/>
                        </a:solidFill>
                      </a:ln>
                    </p:spPr>
                  </p:pic>
                </p:oleObj>
              </mc:Fallback>
            </mc:AlternateContent>
          </a:graphicData>
        </a:graphic>
      </p:graphicFrame>
      <p:pic>
        <p:nvPicPr>
          <p:cNvPr id="5" name="图片 4">
            <a:extLst>
              <a:ext uri="{FF2B5EF4-FFF2-40B4-BE49-F238E27FC236}">
                <a16:creationId xmlns:a16="http://schemas.microsoft.com/office/drawing/2014/main" id="{61715ED6-3EA3-4813-A64E-054F87581476}"/>
              </a:ext>
            </a:extLst>
          </p:cNvPr>
          <p:cNvPicPr>
            <a:picLocks noChangeAspect="1"/>
          </p:cNvPicPr>
          <p:nvPr/>
        </p:nvPicPr>
        <p:blipFill>
          <a:blip r:embed="rId9"/>
          <a:stretch>
            <a:fillRect/>
          </a:stretch>
        </p:blipFill>
        <p:spPr>
          <a:xfrm>
            <a:off x="1363494" y="1481699"/>
            <a:ext cx="9640110" cy="3466929"/>
          </a:xfrm>
          <a:prstGeom prst="rect">
            <a:avLst/>
          </a:prstGeom>
        </p:spPr>
      </p:pic>
      <p:sp>
        <p:nvSpPr>
          <p:cNvPr id="10" name="标题 1">
            <a:extLst>
              <a:ext uri="{FF2B5EF4-FFF2-40B4-BE49-F238E27FC236}">
                <a16:creationId xmlns:a16="http://schemas.microsoft.com/office/drawing/2014/main" id="{A578752D-C7DA-4091-B832-9044A0513305}"/>
              </a:ext>
            </a:extLst>
          </p:cNvPr>
          <p:cNvSpPr txBox="1">
            <a:spLocks/>
          </p:cNvSpPr>
          <p:nvPr/>
        </p:nvSpPr>
        <p:spPr>
          <a:xfrm>
            <a:off x="838200" y="1"/>
            <a:ext cx="10515600" cy="1073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3</a:t>
            </a:r>
            <a:r>
              <a:rPr lang="zh-CN" altLang="en-US" dirty="0"/>
              <a:t>、离线电气参数辨识</a:t>
            </a:r>
          </a:p>
        </p:txBody>
      </p:sp>
    </p:spTree>
    <p:extLst>
      <p:ext uri="{BB962C8B-B14F-4D97-AF65-F5344CB8AC3E}">
        <p14:creationId xmlns:p14="http://schemas.microsoft.com/office/powerpoint/2010/main" val="121088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82" y="1122217"/>
            <a:ext cx="8009178" cy="4805507"/>
          </a:xfrm>
          <a:prstGeom prst="rect">
            <a:avLst/>
          </a:prstGeom>
        </p:spPr>
      </p:pic>
      <p:graphicFrame>
        <p:nvGraphicFramePr>
          <p:cNvPr id="6" name="对象 5"/>
          <p:cNvGraphicFramePr>
            <a:graphicFrameLocks noChangeAspect="1"/>
          </p:cNvGraphicFramePr>
          <p:nvPr/>
        </p:nvGraphicFramePr>
        <p:xfrm>
          <a:off x="9093341" y="3044890"/>
          <a:ext cx="2628900" cy="544512"/>
        </p:xfrm>
        <a:graphic>
          <a:graphicData uri="http://schemas.openxmlformats.org/presentationml/2006/ole">
            <mc:AlternateContent xmlns:mc="http://schemas.openxmlformats.org/markup-compatibility/2006">
              <mc:Choice xmlns:v="urn:schemas-microsoft-com:vml" Requires="v">
                <p:oleObj spid="_x0000_s34823" name="Equation" r:id="rId4" imgW="1041120" imgH="215640" progId="Equation.DSMT4">
                  <p:embed/>
                </p:oleObj>
              </mc:Choice>
              <mc:Fallback>
                <p:oleObj name="Equation" r:id="rId4" imgW="1041120" imgH="215640" progId="Equation.DSMT4">
                  <p:embed/>
                  <p:pic>
                    <p:nvPicPr>
                      <p:cNvPr id="6" name="对象 5"/>
                      <p:cNvPicPr/>
                      <p:nvPr/>
                    </p:nvPicPr>
                    <p:blipFill>
                      <a:blip r:embed="rId5"/>
                      <a:stretch>
                        <a:fillRect/>
                      </a:stretch>
                    </p:blipFill>
                    <p:spPr>
                      <a:xfrm>
                        <a:off x="9093341" y="3044890"/>
                        <a:ext cx="2628900" cy="544512"/>
                      </a:xfrm>
                      <a:prstGeom prst="rect">
                        <a:avLst/>
                      </a:prstGeom>
                    </p:spPr>
                  </p:pic>
                </p:oleObj>
              </mc:Fallback>
            </mc:AlternateContent>
          </a:graphicData>
        </a:graphic>
      </p:graphicFrame>
      <p:cxnSp>
        <p:nvCxnSpPr>
          <p:cNvPr id="8" name="直接箭头连接符 7"/>
          <p:cNvCxnSpPr/>
          <p:nvPr/>
        </p:nvCxnSpPr>
        <p:spPr>
          <a:xfrm>
            <a:off x="5805055" y="3117273"/>
            <a:ext cx="3172690" cy="221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107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62" y="199967"/>
            <a:ext cx="6735491" cy="4041294"/>
          </a:xfrm>
          <a:prstGeom prst="rect">
            <a:avLst/>
          </a:prstGeom>
        </p:spPr>
      </p:pic>
      <p:cxnSp>
        <p:nvCxnSpPr>
          <p:cNvPr id="6" name="直接箭头连接符 5"/>
          <p:cNvCxnSpPr/>
          <p:nvPr/>
        </p:nvCxnSpPr>
        <p:spPr>
          <a:xfrm>
            <a:off x="3055588" y="1714131"/>
            <a:ext cx="5084618" cy="360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4235241471"/>
              </p:ext>
            </p:extLst>
          </p:nvPr>
        </p:nvGraphicFramePr>
        <p:xfrm>
          <a:off x="8578645" y="1528249"/>
          <a:ext cx="2211387" cy="546100"/>
        </p:xfrm>
        <a:graphic>
          <a:graphicData uri="http://schemas.openxmlformats.org/presentationml/2006/ole">
            <mc:AlternateContent xmlns:mc="http://schemas.openxmlformats.org/markup-compatibility/2006">
              <mc:Choice xmlns:v="urn:schemas-microsoft-com:vml" Requires="v">
                <p:oleObj spid="_x0000_s35850" name="Equation" r:id="rId4" imgW="876240" imgH="215640" progId="Equation.DSMT4">
                  <p:embed/>
                </p:oleObj>
              </mc:Choice>
              <mc:Fallback>
                <p:oleObj name="Equation" r:id="rId4" imgW="876240" imgH="215640" progId="Equation.DSMT4">
                  <p:embed/>
                  <p:pic>
                    <p:nvPicPr>
                      <p:cNvPr id="7" name="对象 6"/>
                      <p:cNvPicPr/>
                      <p:nvPr/>
                    </p:nvPicPr>
                    <p:blipFill>
                      <a:blip r:embed="rId5"/>
                      <a:stretch>
                        <a:fillRect/>
                      </a:stretch>
                    </p:blipFill>
                    <p:spPr>
                      <a:xfrm>
                        <a:off x="8578645" y="1528249"/>
                        <a:ext cx="2211387" cy="5461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5378501-4FF4-4D60-B3D0-3AA530614BA8}"/>
              </a:ext>
            </a:extLst>
          </p:cNvPr>
          <p:cNvGraphicFramePr>
            <a:graphicFrameLocks noChangeAspect="1"/>
          </p:cNvGraphicFramePr>
          <p:nvPr>
            <p:extLst>
              <p:ext uri="{D42A27DB-BD31-4B8C-83A1-F6EECF244321}">
                <p14:modId xmlns:p14="http://schemas.microsoft.com/office/powerpoint/2010/main" val="1311453972"/>
              </p:ext>
            </p:extLst>
          </p:nvPr>
        </p:nvGraphicFramePr>
        <p:xfrm>
          <a:off x="7199900" y="3837501"/>
          <a:ext cx="4968875" cy="2984500"/>
        </p:xfrm>
        <a:graphic>
          <a:graphicData uri="http://schemas.openxmlformats.org/presentationml/2006/ole">
            <mc:AlternateContent xmlns:mc="http://schemas.openxmlformats.org/markup-compatibility/2006">
              <mc:Choice xmlns:v="urn:schemas-microsoft-com:vml" Requires="v">
                <p:oleObj spid="_x0000_s35851" name="Equation" r:id="rId6" imgW="1968480" imgH="1180800" progId="Equation.DSMT4">
                  <p:embed/>
                </p:oleObj>
              </mc:Choice>
              <mc:Fallback>
                <p:oleObj name="Equation" r:id="rId6" imgW="1968480" imgH="1180800" progId="Equation.DSMT4">
                  <p:embed/>
                  <p:pic>
                    <p:nvPicPr>
                      <p:cNvPr id="8" name="对象 7"/>
                      <p:cNvPicPr/>
                      <p:nvPr/>
                    </p:nvPicPr>
                    <p:blipFill>
                      <a:blip r:embed="rId7"/>
                      <a:stretch>
                        <a:fillRect/>
                      </a:stretch>
                    </p:blipFill>
                    <p:spPr>
                      <a:xfrm>
                        <a:off x="7199900" y="3837501"/>
                        <a:ext cx="4968875" cy="2984500"/>
                      </a:xfrm>
                      <a:prstGeom prst="rect">
                        <a:avLst/>
                      </a:prstGeom>
                      <a:ln w="28575">
                        <a:solidFill>
                          <a:srgbClr val="FF0000"/>
                        </a:solidFill>
                      </a:ln>
                    </p:spPr>
                  </p:pic>
                </p:oleObj>
              </mc:Fallback>
            </mc:AlternateContent>
          </a:graphicData>
        </a:graphic>
      </p:graphicFrame>
    </p:spTree>
    <p:extLst>
      <p:ext uri="{BB962C8B-B14F-4D97-AF65-F5344CB8AC3E}">
        <p14:creationId xmlns:p14="http://schemas.microsoft.com/office/powerpoint/2010/main" val="159632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3816" y="1003066"/>
            <a:ext cx="2922595" cy="523220"/>
          </a:xfrm>
          <a:prstGeom prst="rect">
            <a:avLst/>
          </a:prstGeom>
          <a:noFill/>
        </p:spPr>
        <p:txBody>
          <a:bodyPr wrap="none" rtlCol="0">
            <a:spAutoFit/>
          </a:bodyPr>
          <a:lstStyle/>
          <a:p>
            <a:r>
              <a:rPr lang="en-US" altLang="zh-CN" sz="2800" b="1" dirty="0">
                <a:solidFill>
                  <a:srgbClr val="0070C0"/>
                </a:solidFill>
              </a:rPr>
              <a:t>3.1 </a:t>
            </a:r>
            <a:r>
              <a:rPr lang="zh-CN" altLang="en-US" sz="2800" b="1" dirty="0">
                <a:solidFill>
                  <a:srgbClr val="0070C0"/>
                </a:solidFill>
              </a:rPr>
              <a:t>定子电阻辨识</a:t>
            </a:r>
          </a:p>
        </p:txBody>
      </p:sp>
      <p:sp>
        <p:nvSpPr>
          <p:cNvPr id="42" name="矩形 41"/>
          <p:cNvSpPr/>
          <p:nvPr/>
        </p:nvSpPr>
        <p:spPr>
          <a:xfrm>
            <a:off x="813816" y="1750860"/>
            <a:ext cx="6238737" cy="707886"/>
          </a:xfrm>
          <a:prstGeom prst="rect">
            <a:avLst/>
          </a:prstGeom>
        </p:spPr>
        <p:txBody>
          <a:bodyPr wrap="square">
            <a:spAutoFit/>
          </a:bodyPr>
          <a:lstStyle/>
          <a:p>
            <a:r>
              <a:rPr lang="zh-CN" altLang="en-US" sz="2000" dirty="0">
                <a:latin typeface="+mn-ea"/>
              </a:rPr>
              <a:t>使电机的</a:t>
            </a:r>
            <a:r>
              <a:rPr lang="en-US" altLang="zh-CN" sz="2000" dirty="0">
                <a:latin typeface="+mn-ea"/>
              </a:rPr>
              <a:t>C</a:t>
            </a:r>
            <a:r>
              <a:rPr lang="zh-CN" altLang="en-US" sz="2000" dirty="0">
                <a:latin typeface="+mn-ea"/>
              </a:rPr>
              <a:t>相悬空，在</a:t>
            </a:r>
            <a:r>
              <a:rPr lang="en-US" altLang="zh-CN" sz="2000" dirty="0">
                <a:latin typeface="+mn-ea"/>
              </a:rPr>
              <a:t>A</a:t>
            </a:r>
            <a:r>
              <a:rPr lang="zh-CN" altLang="en-US" sz="2000" dirty="0">
                <a:latin typeface="+mn-ea"/>
              </a:rPr>
              <a:t>、</a:t>
            </a:r>
            <a:r>
              <a:rPr lang="en-US" altLang="zh-CN" sz="2000" dirty="0">
                <a:latin typeface="+mn-ea"/>
              </a:rPr>
              <a:t>B</a:t>
            </a:r>
            <a:r>
              <a:rPr lang="zh-CN" altLang="en-US" sz="2000" dirty="0">
                <a:latin typeface="+mn-ea"/>
              </a:rPr>
              <a:t>两相之间给定一个直流电压，等效电路如图</a:t>
            </a:r>
          </a:p>
        </p:txBody>
      </p:sp>
      <p:grpSp>
        <p:nvGrpSpPr>
          <p:cNvPr id="5" name="组合 4"/>
          <p:cNvGrpSpPr/>
          <p:nvPr/>
        </p:nvGrpSpPr>
        <p:grpSpPr>
          <a:xfrm>
            <a:off x="7052553" y="1159384"/>
            <a:ext cx="4584711" cy="2896376"/>
            <a:chOff x="8232548" y="204847"/>
            <a:chExt cx="3552610" cy="2155049"/>
          </a:xfrm>
        </p:grpSpPr>
        <p:graphicFrame>
          <p:nvGraphicFramePr>
            <p:cNvPr id="36" name="对象 35"/>
            <p:cNvGraphicFramePr>
              <a:graphicFrameLocks noChangeAspect="1"/>
            </p:cNvGraphicFramePr>
            <p:nvPr/>
          </p:nvGraphicFramePr>
          <p:xfrm>
            <a:off x="8232548" y="204847"/>
            <a:ext cx="3552610" cy="1929267"/>
          </p:xfrm>
          <a:graphic>
            <a:graphicData uri="http://schemas.openxmlformats.org/presentationml/2006/ole">
              <mc:AlternateContent xmlns:mc="http://schemas.openxmlformats.org/markup-compatibility/2006">
                <mc:Choice xmlns:v="urn:schemas-microsoft-com:vml" Requires="v">
                  <p:oleObj spid="_x0000_s20570" name="Visio" r:id="rId3" imgW="2190743" imgH="1180920" progId="Visio.Drawing.15">
                    <p:embed/>
                  </p:oleObj>
                </mc:Choice>
                <mc:Fallback>
                  <p:oleObj name="Visio" r:id="rId3" imgW="2190743" imgH="1180920" progId="Visio.Drawing.15">
                    <p:embed/>
                    <p:pic>
                      <p:nvPicPr>
                        <p:cNvPr id="36" name="对象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2548" y="204847"/>
                          <a:ext cx="3552610" cy="1929267"/>
                        </a:xfrm>
                        <a:prstGeom prst="rect">
                          <a:avLst/>
                        </a:prstGeom>
                        <a:solidFill>
                          <a:schemeClr val="bg1"/>
                        </a:solidFill>
                      </p:spPr>
                    </p:pic>
                  </p:oleObj>
                </mc:Fallback>
              </mc:AlternateContent>
            </a:graphicData>
          </a:graphic>
        </p:graphicFrame>
        <p:sp>
          <p:nvSpPr>
            <p:cNvPr id="37" name="文本框 36"/>
            <p:cNvSpPr txBox="1"/>
            <p:nvPr/>
          </p:nvSpPr>
          <p:spPr>
            <a:xfrm>
              <a:off x="9044391" y="2021342"/>
              <a:ext cx="1928924" cy="338554"/>
            </a:xfrm>
            <a:prstGeom prst="rect">
              <a:avLst/>
            </a:prstGeom>
            <a:noFill/>
          </p:spPr>
          <p:txBody>
            <a:bodyPr wrap="square" rtlCol="0">
              <a:spAutoFit/>
            </a:bodyPr>
            <a:lstStyle/>
            <a:p>
              <a:r>
                <a:rPr lang="zh-CN" altLang="en-US" sz="1600" dirty="0"/>
                <a:t>直流实验等效电路</a:t>
              </a:r>
            </a:p>
          </p:txBody>
        </p:sp>
      </p:grpSp>
      <p:graphicFrame>
        <p:nvGraphicFramePr>
          <p:cNvPr id="6" name="对象 5"/>
          <p:cNvGraphicFramePr>
            <a:graphicFrameLocks noChangeAspect="1"/>
          </p:cNvGraphicFramePr>
          <p:nvPr>
            <p:extLst>
              <p:ext uri="{D42A27DB-BD31-4B8C-83A1-F6EECF244321}">
                <p14:modId xmlns:p14="http://schemas.microsoft.com/office/powerpoint/2010/main" val="3307409546"/>
              </p:ext>
            </p:extLst>
          </p:nvPr>
        </p:nvGraphicFramePr>
        <p:xfrm>
          <a:off x="3097520" y="2472056"/>
          <a:ext cx="2301112" cy="859720"/>
        </p:xfrm>
        <a:graphic>
          <a:graphicData uri="http://schemas.openxmlformats.org/presentationml/2006/ole">
            <mc:AlternateContent xmlns:mc="http://schemas.openxmlformats.org/markup-compatibility/2006">
              <mc:Choice xmlns:v="urn:schemas-microsoft-com:vml" Requires="v">
                <p:oleObj spid="_x0000_s20571" name="Equation" r:id="rId5" imgW="1143213" imgH="426831" progId="Equation.DSMT4">
                  <p:embed/>
                </p:oleObj>
              </mc:Choice>
              <mc:Fallback>
                <p:oleObj name="Equation" r:id="rId5" imgW="1143213" imgH="426831" progId="Equation.DSMT4">
                  <p:embed/>
                  <p:pic>
                    <p:nvPicPr>
                      <p:cNvPr id="6" name="对象 5"/>
                      <p:cNvPicPr/>
                      <p:nvPr/>
                    </p:nvPicPr>
                    <p:blipFill>
                      <a:blip r:embed="rId6"/>
                      <a:stretch>
                        <a:fillRect/>
                      </a:stretch>
                    </p:blipFill>
                    <p:spPr>
                      <a:xfrm>
                        <a:off x="3097520" y="2472056"/>
                        <a:ext cx="2301112" cy="85972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07896481"/>
              </p:ext>
            </p:extLst>
          </p:nvPr>
        </p:nvGraphicFramePr>
        <p:xfrm>
          <a:off x="1552704" y="3449336"/>
          <a:ext cx="2006600" cy="444500"/>
        </p:xfrm>
        <a:graphic>
          <a:graphicData uri="http://schemas.openxmlformats.org/presentationml/2006/ole">
            <mc:AlternateContent xmlns:mc="http://schemas.openxmlformats.org/markup-compatibility/2006">
              <mc:Choice xmlns:v="urn:schemas-microsoft-com:vml" Requires="v">
                <p:oleObj spid="_x0000_s20572" name="Equation" r:id="rId7" imgW="1143000" imgH="253800" progId="Equation.DSMT4">
                  <p:embed/>
                </p:oleObj>
              </mc:Choice>
              <mc:Fallback>
                <p:oleObj name="Equation" r:id="rId7" imgW="1143000" imgH="253800" progId="Equation.DSMT4">
                  <p:embed/>
                  <p:pic>
                    <p:nvPicPr>
                      <p:cNvPr id="7" name="对象 6"/>
                      <p:cNvPicPr/>
                      <p:nvPr/>
                    </p:nvPicPr>
                    <p:blipFill>
                      <a:blip r:embed="rId8"/>
                      <a:stretch>
                        <a:fillRect/>
                      </a:stretch>
                    </p:blipFill>
                    <p:spPr>
                      <a:xfrm>
                        <a:off x="1552704" y="3449336"/>
                        <a:ext cx="2006600" cy="4445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89311325"/>
              </p:ext>
            </p:extLst>
          </p:nvPr>
        </p:nvGraphicFramePr>
        <p:xfrm>
          <a:off x="4538530" y="5027594"/>
          <a:ext cx="3114939" cy="982156"/>
        </p:xfrm>
        <a:graphic>
          <a:graphicData uri="http://schemas.openxmlformats.org/presentationml/2006/ole">
            <mc:AlternateContent xmlns:mc="http://schemas.openxmlformats.org/markup-compatibility/2006">
              <mc:Choice xmlns:v="urn:schemas-microsoft-com:vml" Requires="v">
                <p:oleObj spid="_x0000_s20573" name="Equation" r:id="rId9" imgW="1379255" imgH="434506" progId="Equation.DSMT4">
                  <p:embed/>
                </p:oleObj>
              </mc:Choice>
              <mc:Fallback>
                <p:oleObj name="Equation" r:id="rId9" imgW="1379255" imgH="434506" progId="Equation.DSMT4">
                  <p:embed/>
                  <p:pic>
                    <p:nvPicPr>
                      <p:cNvPr id="8" name="对象 7"/>
                      <p:cNvPicPr/>
                      <p:nvPr/>
                    </p:nvPicPr>
                    <p:blipFill>
                      <a:blip r:embed="rId10"/>
                      <a:stretch>
                        <a:fillRect/>
                      </a:stretch>
                    </p:blipFill>
                    <p:spPr>
                      <a:xfrm>
                        <a:off x="4538530" y="5027594"/>
                        <a:ext cx="3114939" cy="982156"/>
                      </a:xfrm>
                      <a:prstGeom prst="rect">
                        <a:avLst/>
                      </a:prstGeom>
                    </p:spPr>
                  </p:pic>
                </p:oleObj>
              </mc:Fallback>
            </mc:AlternateContent>
          </a:graphicData>
        </a:graphic>
      </p:graphicFrame>
      <p:grpSp>
        <p:nvGrpSpPr>
          <p:cNvPr id="13" name="组合 12"/>
          <p:cNvGrpSpPr/>
          <p:nvPr/>
        </p:nvGrpSpPr>
        <p:grpSpPr>
          <a:xfrm>
            <a:off x="826165" y="4055760"/>
            <a:ext cx="10322961" cy="767340"/>
            <a:chOff x="1115731" y="4307725"/>
            <a:chExt cx="10322961" cy="767340"/>
          </a:xfrm>
        </p:grpSpPr>
        <p:sp>
          <p:nvSpPr>
            <p:cNvPr id="66" name="文本框 65"/>
            <p:cNvSpPr txBox="1"/>
            <p:nvPr/>
          </p:nvSpPr>
          <p:spPr>
            <a:xfrm>
              <a:off x="1115731" y="4367179"/>
              <a:ext cx="10322961" cy="707886"/>
            </a:xfrm>
            <a:prstGeom prst="rect">
              <a:avLst/>
            </a:prstGeom>
            <a:noFill/>
          </p:spPr>
          <p:txBody>
            <a:bodyPr wrap="square" rtlCol="0">
              <a:spAutoFit/>
            </a:bodyPr>
            <a:lstStyle/>
            <a:p>
              <a:r>
                <a:rPr lang="zh-CN" altLang="en-US" sz="2000" dirty="0"/>
                <a:t>分别给定两个不同大小的直流电流值     、    ，待电机</a:t>
              </a:r>
              <a:r>
                <a:rPr lang="en-US" altLang="zh-CN" sz="2000" dirty="0"/>
                <a:t>A</a:t>
              </a:r>
              <a:r>
                <a:rPr lang="zh-CN" altLang="en-US" sz="2000" dirty="0"/>
                <a:t>相电流稳定后，分别采样电机的</a:t>
              </a:r>
              <a:r>
                <a:rPr lang="en-US" altLang="zh-CN" sz="2000" dirty="0"/>
                <a:t>A</a:t>
              </a:r>
              <a:r>
                <a:rPr lang="zh-CN" altLang="en-US" sz="2000" dirty="0"/>
                <a:t>相电流</a:t>
              </a:r>
              <a:r>
                <a:rPr lang="en-US" altLang="zh-CN" sz="2000" dirty="0"/>
                <a:t>i</a:t>
              </a:r>
              <a:r>
                <a:rPr lang="en-US" altLang="zh-CN" sz="2000" baseline="-25000" dirty="0"/>
                <a:t>a1</a:t>
              </a:r>
              <a:r>
                <a:rPr lang="zh-CN" altLang="en-US" sz="2000" dirty="0"/>
                <a:t>、</a:t>
              </a:r>
              <a:r>
                <a:rPr lang="en-US" altLang="zh-CN" sz="2000" dirty="0"/>
                <a:t>i</a:t>
              </a:r>
              <a:r>
                <a:rPr lang="en-US" altLang="zh-CN" sz="2000" baseline="-25000" dirty="0"/>
                <a:t>a2</a:t>
              </a:r>
              <a:r>
                <a:rPr lang="zh-CN" altLang="en-US" sz="2000" dirty="0"/>
                <a:t>，同时根据上式可得</a:t>
              </a:r>
              <a:r>
                <a:rPr lang="en-US" altLang="zh-CN" sz="2000" dirty="0"/>
                <a:t>u</a:t>
              </a:r>
              <a:r>
                <a:rPr lang="en-US" altLang="zh-CN" sz="2000" baseline="-25000" dirty="0"/>
                <a:t>ab1</a:t>
              </a:r>
              <a:r>
                <a:rPr lang="zh-CN" altLang="en-US" sz="2000" dirty="0"/>
                <a:t>、</a:t>
              </a:r>
              <a:r>
                <a:rPr lang="en-US" altLang="zh-CN" sz="2000" dirty="0"/>
                <a:t>u</a:t>
              </a:r>
              <a:r>
                <a:rPr lang="en-US" altLang="zh-CN" sz="2000" baseline="-25000" dirty="0"/>
                <a:t>ab2</a:t>
              </a:r>
              <a:r>
                <a:rPr lang="en-US" altLang="zh-CN" sz="2000" dirty="0"/>
                <a:t>.</a:t>
              </a:r>
              <a:endParaRPr lang="zh-CN" altLang="en-US" sz="2000" dirty="0"/>
            </a:p>
          </p:txBody>
        </p:sp>
        <p:graphicFrame>
          <p:nvGraphicFramePr>
            <p:cNvPr id="9" name="对象 8"/>
            <p:cNvGraphicFramePr>
              <a:graphicFrameLocks noChangeAspect="1"/>
            </p:cNvGraphicFramePr>
            <p:nvPr>
              <p:extLst>
                <p:ext uri="{D42A27DB-BD31-4B8C-83A1-F6EECF244321}">
                  <p14:modId xmlns:p14="http://schemas.microsoft.com/office/powerpoint/2010/main" val="142432158"/>
                </p:ext>
              </p:extLst>
            </p:nvPr>
          </p:nvGraphicFramePr>
          <p:xfrm>
            <a:off x="5321921" y="4307725"/>
            <a:ext cx="366277" cy="462666"/>
          </p:xfrm>
          <a:graphic>
            <a:graphicData uri="http://schemas.openxmlformats.org/presentationml/2006/ole">
              <mc:AlternateContent xmlns:mc="http://schemas.openxmlformats.org/markup-compatibility/2006">
                <mc:Choice xmlns:v="urn:schemas-microsoft-com:vml" Requires="v">
                  <p:oleObj spid="_x0000_s20574" name="Equation" r:id="rId11" imgW="181035" imgH="228965" progId="Equation.DSMT4">
                    <p:embed/>
                  </p:oleObj>
                </mc:Choice>
                <mc:Fallback>
                  <p:oleObj name="Equation" r:id="rId11" imgW="181035" imgH="228965" progId="Equation.DSMT4">
                    <p:embed/>
                    <p:pic>
                      <p:nvPicPr>
                        <p:cNvPr id="9" name="对象 8"/>
                        <p:cNvPicPr/>
                        <p:nvPr/>
                      </p:nvPicPr>
                      <p:blipFill>
                        <a:blip r:embed="rId12"/>
                        <a:stretch>
                          <a:fillRect/>
                        </a:stretch>
                      </p:blipFill>
                      <p:spPr>
                        <a:xfrm>
                          <a:off x="5321921" y="4307725"/>
                          <a:ext cx="366277" cy="46266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02934367"/>
                </p:ext>
              </p:extLst>
            </p:nvPr>
          </p:nvGraphicFramePr>
          <p:xfrm>
            <a:off x="5688198" y="4329729"/>
            <a:ext cx="401604" cy="438113"/>
          </p:xfrm>
          <a:graphic>
            <a:graphicData uri="http://schemas.openxmlformats.org/presentationml/2006/ole">
              <mc:AlternateContent xmlns:mc="http://schemas.openxmlformats.org/markup-compatibility/2006">
                <mc:Choice xmlns:v="urn:schemas-microsoft-com:vml" Requires="v">
                  <p:oleObj spid="_x0000_s20575" name="Equation" r:id="rId13" imgW="209468" imgH="228965" progId="Equation.DSMT4">
                    <p:embed/>
                  </p:oleObj>
                </mc:Choice>
                <mc:Fallback>
                  <p:oleObj name="Equation" r:id="rId13" imgW="209468" imgH="228965" progId="Equation.DSMT4">
                    <p:embed/>
                    <p:pic>
                      <p:nvPicPr>
                        <p:cNvPr id="10" name="对象 9"/>
                        <p:cNvPicPr/>
                        <p:nvPr/>
                      </p:nvPicPr>
                      <p:blipFill>
                        <a:blip r:embed="rId14"/>
                        <a:stretch>
                          <a:fillRect/>
                        </a:stretch>
                      </p:blipFill>
                      <p:spPr>
                        <a:xfrm>
                          <a:off x="5688198" y="4329729"/>
                          <a:ext cx="401604" cy="438113"/>
                        </a:xfrm>
                        <a:prstGeom prst="rect">
                          <a:avLst/>
                        </a:prstGeom>
                      </p:spPr>
                    </p:pic>
                  </p:oleObj>
                </mc:Fallback>
              </mc:AlternateContent>
            </a:graphicData>
          </a:graphic>
        </p:graphicFrame>
      </p:grpSp>
      <p:sp>
        <p:nvSpPr>
          <p:cNvPr id="3" name="文本框 2">
            <a:extLst>
              <a:ext uri="{FF2B5EF4-FFF2-40B4-BE49-F238E27FC236}">
                <a16:creationId xmlns:a16="http://schemas.microsoft.com/office/drawing/2014/main" id="{820C0D9A-1866-417A-BEFD-1A280AF8A8E6}"/>
              </a:ext>
            </a:extLst>
          </p:cNvPr>
          <p:cNvSpPr txBox="1"/>
          <p:nvPr/>
        </p:nvSpPr>
        <p:spPr>
          <a:xfrm>
            <a:off x="836651" y="3453790"/>
            <a:ext cx="1236005" cy="369332"/>
          </a:xfrm>
          <a:prstGeom prst="rect">
            <a:avLst/>
          </a:prstGeom>
          <a:noFill/>
        </p:spPr>
        <p:txBody>
          <a:bodyPr wrap="square" rtlCol="0">
            <a:spAutoFit/>
          </a:bodyPr>
          <a:lstStyle/>
          <a:p>
            <a:r>
              <a:rPr lang="zh-CN" altLang="en-US" dirty="0"/>
              <a:t>其中</a:t>
            </a:r>
          </a:p>
        </p:txBody>
      </p:sp>
    </p:spTree>
    <p:extLst>
      <p:ext uri="{BB962C8B-B14F-4D97-AF65-F5344CB8AC3E}">
        <p14:creationId xmlns:p14="http://schemas.microsoft.com/office/powerpoint/2010/main" val="16366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736" y="347472"/>
            <a:ext cx="10515600" cy="822008"/>
          </a:xfrm>
        </p:spPr>
        <p:txBody>
          <a:bodyPr>
            <a:normAutofit/>
          </a:bodyPr>
          <a:lstStyle/>
          <a:p>
            <a:r>
              <a:rPr lang="zh-CN" altLang="en-US" sz="2400" b="1" dirty="0">
                <a:solidFill>
                  <a:srgbClr val="C00000"/>
                </a:solidFill>
                <a:latin typeface="+mn-lt"/>
                <a:ea typeface="+mn-ea"/>
                <a:cs typeface="+mn-cs"/>
              </a:rPr>
              <a:t>辨识实验结果</a:t>
            </a:r>
          </a:p>
        </p:txBody>
      </p:sp>
      <p:sp>
        <p:nvSpPr>
          <p:cNvPr id="22" name="矩形 21"/>
          <p:cNvSpPr/>
          <p:nvPr/>
        </p:nvSpPr>
        <p:spPr>
          <a:xfrm>
            <a:off x="860747" y="5551552"/>
            <a:ext cx="10677894" cy="369332"/>
          </a:xfrm>
          <a:prstGeom prst="rect">
            <a:avLst/>
          </a:prstGeom>
        </p:spPr>
        <p:txBody>
          <a:bodyPr wrap="square">
            <a:spAutoFit/>
          </a:bodyPr>
          <a:lstStyle/>
          <a:p>
            <a:r>
              <a:rPr lang="zh-CN" altLang="zh-CN" b="1" dirty="0">
                <a:latin typeface="Times New Roman" panose="02020603050405020304" pitchFamily="18" charset="0"/>
                <a:ea typeface="宋体" panose="02010600030101010101" pitchFamily="2" charset="-122"/>
                <a:cs typeface="Times New Roman" panose="02020603050405020304" pitchFamily="18" charset="0"/>
              </a:rPr>
              <a:t>电机的定子电阻</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仪器</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测得为</a:t>
            </a:r>
            <a:r>
              <a:rPr lang="en-US" altLang="zh-CN" b="1" dirty="0">
                <a:latin typeface="Times New Roman" panose="02020603050405020304" pitchFamily="18" charset="0"/>
                <a:ea typeface="宋体" panose="02010600030101010101" pitchFamily="2" charset="-122"/>
              </a:rPr>
              <a:t>7.5 Ω</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，作为参考电阻值。</a:t>
            </a:r>
            <a:endParaRPr lang="zh-CN" altLang="en-US" b="1" dirty="0"/>
          </a:p>
        </p:txBody>
      </p:sp>
      <p:grpSp>
        <p:nvGrpSpPr>
          <p:cNvPr id="23" name="组合 22"/>
          <p:cNvGrpSpPr/>
          <p:nvPr/>
        </p:nvGrpSpPr>
        <p:grpSpPr>
          <a:xfrm>
            <a:off x="798141" y="2503835"/>
            <a:ext cx="5045075" cy="2791857"/>
            <a:chOff x="765111" y="3023119"/>
            <a:chExt cx="5045075" cy="2791857"/>
          </a:xfrm>
        </p:grpSpPr>
        <p:graphicFrame>
          <p:nvGraphicFramePr>
            <p:cNvPr id="24" name="对象 23"/>
            <p:cNvGraphicFramePr>
              <a:graphicFrameLocks noChangeAspect="1"/>
            </p:cNvGraphicFramePr>
            <p:nvPr/>
          </p:nvGraphicFramePr>
          <p:xfrm>
            <a:off x="765111" y="3023119"/>
            <a:ext cx="5045075" cy="2422525"/>
          </p:xfrm>
          <a:graphic>
            <a:graphicData uri="http://schemas.openxmlformats.org/presentationml/2006/ole">
              <mc:AlternateContent xmlns:mc="http://schemas.openxmlformats.org/markup-compatibility/2006">
                <mc:Choice xmlns:v="urn:schemas-microsoft-com:vml" Requires="v">
                  <p:oleObj spid="_x0000_s21558" name="Visio" r:id="rId3" imgW="5038238" imgH="2428905" progId="Visio.Drawing.15">
                    <p:embed/>
                  </p:oleObj>
                </mc:Choice>
                <mc:Fallback>
                  <p:oleObj name="Visio" r:id="rId3" imgW="5038238" imgH="2428905" progId="Visio.Drawing.15">
                    <p:embed/>
                    <p:pic>
                      <p:nvPicPr>
                        <p:cNvPr id="24" name="对象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11" y="3023119"/>
                          <a:ext cx="5045075" cy="2422525"/>
                        </a:xfrm>
                        <a:prstGeom prst="rect">
                          <a:avLst/>
                        </a:prstGeom>
                        <a:solidFill>
                          <a:schemeClr val="bg1"/>
                        </a:solidFill>
                      </p:spPr>
                    </p:pic>
                  </p:oleObj>
                </mc:Fallback>
              </mc:AlternateContent>
            </a:graphicData>
          </a:graphic>
        </p:graphicFrame>
        <p:sp>
          <p:nvSpPr>
            <p:cNvPr id="25" name="矩形 24"/>
            <p:cNvSpPr/>
            <p:nvPr/>
          </p:nvSpPr>
          <p:spPr>
            <a:xfrm>
              <a:off x="2271985" y="5445644"/>
              <a:ext cx="2031325" cy="369332"/>
            </a:xfrm>
            <a:prstGeom prst="rect">
              <a:avLst/>
            </a:prstGeom>
            <a:solidFill>
              <a:schemeClr val="bg1"/>
            </a:solidFill>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非线性误差补偿前</a:t>
              </a:r>
              <a:endParaRPr lang="zh-CN" altLang="en-US" dirty="0"/>
            </a:p>
          </p:txBody>
        </p:sp>
      </p:grpSp>
      <p:grpSp>
        <p:nvGrpSpPr>
          <p:cNvPr id="26" name="组合 25"/>
          <p:cNvGrpSpPr/>
          <p:nvPr/>
        </p:nvGrpSpPr>
        <p:grpSpPr>
          <a:xfrm>
            <a:off x="6122055" y="2409316"/>
            <a:ext cx="5045075" cy="2776780"/>
            <a:chOff x="5720080" y="2832939"/>
            <a:chExt cx="5045075" cy="2776780"/>
          </a:xfrm>
        </p:grpSpPr>
        <p:graphicFrame>
          <p:nvGraphicFramePr>
            <p:cNvPr id="27" name="对象 26"/>
            <p:cNvGraphicFramePr>
              <a:graphicFrameLocks noChangeAspect="1"/>
            </p:cNvGraphicFramePr>
            <p:nvPr/>
          </p:nvGraphicFramePr>
          <p:xfrm>
            <a:off x="5720080" y="2832939"/>
            <a:ext cx="5045075" cy="2416175"/>
          </p:xfrm>
          <a:graphic>
            <a:graphicData uri="http://schemas.openxmlformats.org/presentationml/2006/ole">
              <mc:AlternateContent xmlns:mc="http://schemas.openxmlformats.org/markup-compatibility/2006">
                <mc:Choice xmlns:v="urn:schemas-microsoft-com:vml" Requires="v">
                  <p:oleObj spid="_x0000_s21559" name="Visio" r:id="rId5" imgW="5038743" imgH="2419183" progId="Visio.Drawing.15">
                    <p:embed/>
                  </p:oleObj>
                </mc:Choice>
                <mc:Fallback>
                  <p:oleObj name="Visio" r:id="rId5" imgW="5038743" imgH="2419183" progId="Visio.Drawing.15">
                    <p:embed/>
                    <p:pic>
                      <p:nvPicPr>
                        <p:cNvPr id="27" name="对象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080" y="2832939"/>
                          <a:ext cx="5045075" cy="2416175"/>
                        </a:xfrm>
                        <a:prstGeom prst="rect">
                          <a:avLst/>
                        </a:prstGeom>
                        <a:solidFill>
                          <a:schemeClr val="bg1"/>
                        </a:solidFill>
                      </p:spPr>
                    </p:pic>
                  </p:oleObj>
                </mc:Fallback>
              </mc:AlternateContent>
            </a:graphicData>
          </a:graphic>
        </p:graphicFrame>
        <p:sp>
          <p:nvSpPr>
            <p:cNvPr id="28" name="矩形 27"/>
            <p:cNvSpPr/>
            <p:nvPr/>
          </p:nvSpPr>
          <p:spPr>
            <a:xfrm>
              <a:off x="7272008" y="5240387"/>
              <a:ext cx="2031325" cy="369332"/>
            </a:xfrm>
            <a:prstGeom prst="rect">
              <a:avLst/>
            </a:prstGeom>
            <a:solidFill>
              <a:schemeClr val="bg1"/>
            </a:solidFill>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非线性误差补偿后</a:t>
              </a:r>
              <a:endParaRPr lang="zh-CN" altLang="en-US" dirty="0"/>
            </a:p>
          </p:txBody>
        </p:sp>
      </p:grpSp>
      <p:graphicFrame>
        <p:nvGraphicFramePr>
          <p:cNvPr id="11" name="对象 10"/>
          <p:cNvGraphicFramePr>
            <a:graphicFrameLocks noChangeAspect="1"/>
          </p:cNvGraphicFramePr>
          <p:nvPr>
            <p:extLst>
              <p:ext uri="{D42A27DB-BD31-4B8C-83A1-F6EECF244321}">
                <p14:modId xmlns:p14="http://schemas.microsoft.com/office/powerpoint/2010/main" val="898485925"/>
              </p:ext>
            </p:extLst>
          </p:nvPr>
        </p:nvGraphicFramePr>
        <p:xfrm>
          <a:off x="2377254" y="1683255"/>
          <a:ext cx="1650023" cy="616466"/>
        </p:xfrm>
        <a:graphic>
          <a:graphicData uri="http://schemas.openxmlformats.org/presentationml/2006/ole">
            <mc:AlternateContent xmlns:mc="http://schemas.openxmlformats.org/markup-compatibility/2006">
              <mc:Choice xmlns:v="urn:schemas-microsoft-com:vml" Requires="v">
                <p:oleObj spid="_x0000_s21560" name="Equation" r:id="rId7" imgW="1143213" imgH="426831" progId="Equation.DSMT4">
                  <p:embed/>
                </p:oleObj>
              </mc:Choice>
              <mc:Fallback>
                <p:oleObj name="Equation" r:id="rId7" imgW="1143213" imgH="426831" progId="Equation.DSMT4">
                  <p:embed/>
                  <p:pic>
                    <p:nvPicPr>
                      <p:cNvPr id="11" name="对象 10"/>
                      <p:cNvPicPr/>
                      <p:nvPr/>
                    </p:nvPicPr>
                    <p:blipFill>
                      <a:blip r:embed="rId8"/>
                      <a:stretch>
                        <a:fillRect/>
                      </a:stretch>
                    </p:blipFill>
                    <p:spPr>
                      <a:xfrm>
                        <a:off x="2377254" y="1683255"/>
                        <a:ext cx="1650023" cy="616466"/>
                      </a:xfrm>
                      <a:prstGeom prst="rect">
                        <a:avLst/>
                      </a:prstGeom>
                    </p:spPr>
                  </p:pic>
                </p:oleObj>
              </mc:Fallback>
            </mc:AlternateContent>
          </a:graphicData>
        </a:graphic>
      </p:graphicFrame>
      <p:sp>
        <p:nvSpPr>
          <p:cNvPr id="30" name="矩形 29"/>
          <p:cNvSpPr/>
          <p:nvPr/>
        </p:nvSpPr>
        <p:spPr>
          <a:xfrm>
            <a:off x="710411" y="1169480"/>
            <a:ext cx="5220536" cy="400110"/>
          </a:xfrm>
          <a:prstGeom prst="rect">
            <a:avLst/>
          </a:prstGeom>
        </p:spPr>
        <p:txBody>
          <a:bodyPr wrap="square">
            <a:spAutoFit/>
          </a:bodyPr>
          <a:lstStyle/>
          <a:p>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Case 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未考虑逆变器非线性因素的直流</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实验</a:t>
            </a:r>
            <a:endParaRPr lang="zh-CN" altLang="en-US" sz="2000" dirty="0"/>
          </a:p>
        </p:txBody>
      </p:sp>
      <p:graphicFrame>
        <p:nvGraphicFramePr>
          <p:cNvPr id="31" name="对象 30"/>
          <p:cNvGraphicFramePr>
            <a:graphicFrameLocks noChangeAspect="1"/>
          </p:cNvGraphicFramePr>
          <p:nvPr>
            <p:extLst>
              <p:ext uri="{D42A27DB-BD31-4B8C-83A1-F6EECF244321}">
                <p14:modId xmlns:p14="http://schemas.microsoft.com/office/powerpoint/2010/main" val="2630262861"/>
              </p:ext>
            </p:extLst>
          </p:nvPr>
        </p:nvGraphicFramePr>
        <p:xfrm>
          <a:off x="7453430" y="1678686"/>
          <a:ext cx="1884952" cy="597985"/>
        </p:xfrm>
        <a:graphic>
          <a:graphicData uri="http://schemas.openxmlformats.org/presentationml/2006/ole">
            <mc:AlternateContent xmlns:mc="http://schemas.openxmlformats.org/markup-compatibility/2006">
              <mc:Choice xmlns:v="urn:schemas-microsoft-com:vml" Requires="v">
                <p:oleObj spid="_x0000_s21561" name="Equation" r:id="rId9" imgW="1381063" imgH="438136" progId="Equation.DSMT4">
                  <p:embed/>
                </p:oleObj>
              </mc:Choice>
              <mc:Fallback>
                <p:oleObj name="Equation" r:id="rId9" imgW="1381063" imgH="438136" progId="Equation.DSMT4">
                  <p:embed/>
                  <p:pic>
                    <p:nvPicPr>
                      <p:cNvPr id="31" name="对象 30"/>
                      <p:cNvPicPr/>
                      <p:nvPr/>
                    </p:nvPicPr>
                    <p:blipFill>
                      <a:blip r:embed="rId10"/>
                      <a:stretch>
                        <a:fillRect/>
                      </a:stretch>
                    </p:blipFill>
                    <p:spPr>
                      <a:xfrm>
                        <a:off x="7453430" y="1678686"/>
                        <a:ext cx="1884952" cy="597985"/>
                      </a:xfrm>
                      <a:prstGeom prst="rect">
                        <a:avLst/>
                      </a:prstGeom>
                      <a:solidFill>
                        <a:schemeClr val="bg1"/>
                      </a:solidFill>
                    </p:spPr>
                  </p:pic>
                </p:oleObj>
              </mc:Fallback>
            </mc:AlternateContent>
          </a:graphicData>
        </a:graphic>
      </p:graphicFrame>
      <p:sp>
        <p:nvSpPr>
          <p:cNvPr id="14" name="矩形 13">
            <a:extLst>
              <a:ext uri="{FF2B5EF4-FFF2-40B4-BE49-F238E27FC236}">
                <a16:creationId xmlns:a16="http://schemas.microsoft.com/office/drawing/2014/main" id="{4F292E5F-C59D-477E-B0A4-F4850A360CE3}"/>
              </a:ext>
            </a:extLst>
          </p:cNvPr>
          <p:cNvSpPr/>
          <p:nvPr/>
        </p:nvSpPr>
        <p:spPr>
          <a:xfrm>
            <a:off x="6199694" y="1169480"/>
            <a:ext cx="5220536" cy="400110"/>
          </a:xfrm>
          <a:prstGeom prst="rect">
            <a:avLst/>
          </a:prstGeom>
        </p:spPr>
        <p:txBody>
          <a:bodyPr wrap="square">
            <a:spAutoFit/>
          </a:bodyPr>
          <a:lstStyle/>
          <a:p>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Case 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考虑逆变器非线性因素的直流</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实验</a:t>
            </a:r>
            <a:endParaRPr lang="zh-CN" altLang="en-US" sz="2000" dirty="0"/>
          </a:p>
        </p:txBody>
      </p:sp>
    </p:spTree>
    <p:extLst>
      <p:ext uri="{BB962C8B-B14F-4D97-AF65-F5344CB8AC3E}">
        <p14:creationId xmlns:p14="http://schemas.microsoft.com/office/powerpoint/2010/main" val="285483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736" y="347472"/>
            <a:ext cx="10515600" cy="822008"/>
          </a:xfrm>
        </p:spPr>
        <p:txBody>
          <a:bodyPr>
            <a:normAutofit/>
          </a:bodyPr>
          <a:lstStyle/>
          <a:p>
            <a:r>
              <a:rPr lang="en-US" altLang="zh-CN" sz="4000" b="1" dirty="0">
                <a:solidFill>
                  <a:srgbClr val="0070C0"/>
                </a:solidFill>
              </a:rPr>
              <a:t>3.2 </a:t>
            </a:r>
            <a:r>
              <a:rPr lang="zh-CN" altLang="en-US" sz="4000" b="1" dirty="0">
                <a:solidFill>
                  <a:srgbClr val="0070C0"/>
                </a:solidFill>
              </a:rPr>
              <a:t>电感辨识</a:t>
            </a:r>
          </a:p>
        </p:txBody>
      </p:sp>
      <p:sp>
        <p:nvSpPr>
          <p:cNvPr id="15" name="矩形 14"/>
          <p:cNvSpPr/>
          <p:nvPr/>
        </p:nvSpPr>
        <p:spPr>
          <a:xfrm>
            <a:off x="832632" y="1367074"/>
            <a:ext cx="6437194" cy="830997"/>
          </a:xfrm>
          <a:prstGeom prst="rect">
            <a:avLst/>
          </a:prstGeom>
        </p:spPr>
        <p:txBody>
          <a:bodyPr wrap="square">
            <a:spAutoFit/>
          </a:bodyPr>
          <a:lstStyle/>
          <a:p>
            <a:r>
              <a:rPr lang="zh-CN" altLang="en-US" sz="2400" dirty="0"/>
              <a:t>使电机的</a:t>
            </a:r>
            <a:r>
              <a:rPr lang="en-US" altLang="zh-CN" sz="2400" dirty="0"/>
              <a:t>C</a:t>
            </a:r>
            <a:r>
              <a:rPr lang="zh-CN" altLang="en-US" sz="2400" dirty="0"/>
              <a:t>相悬空，在</a:t>
            </a:r>
            <a:r>
              <a:rPr lang="en-US" altLang="zh-CN" sz="2400" dirty="0"/>
              <a:t>A</a:t>
            </a:r>
            <a:r>
              <a:rPr lang="zh-CN" altLang="en-US" sz="2400" dirty="0"/>
              <a:t>、</a:t>
            </a:r>
            <a:r>
              <a:rPr lang="en-US" altLang="zh-CN" sz="2400" dirty="0"/>
              <a:t>B</a:t>
            </a:r>
            <a:r>
              <a:rPr lang="zh-CN" altLang="en-US" sz="2400" dirty="0"/>
              <a:t>两相之间施加高频正弦信号，等效电路如图</a:t>
            </a:r>
          </a:p>
        </p:txBody>
      </p:sp>
      <p:grpSp>
        <p:nvGrpSpPr>
          <p:cNvPr id="5" name="组合 4"/>
          <p:cNvGrpSpPr/>
          <p:nvPr/>
        </p:nvGrpSpPr>
        <p:grpSpPr>
          <a:xfrm>
            <a:off x="7519951" y="1199370"/>
            <a:ext cx="4104247" cy="2188788"/>
            <a:chOff x="2845141" y="3044578"/>
            <a:chExt cx="4104247" cy="2188788"/>
          </a:xfrm>
        </p:grpSpPr>
        <p:graphicFrame>
          <p:nvGraphicFramePr>
            <p:cNvPr id="17" name="对象 16"/>
            <p:cNvGraphicFramePr>
              <a:graphicFrameLocks noChangeAspect="1"/>
            </p:cNvGraphicFramePr>
            <p:nvPr>
              <p:extLst>
                <p:ext uri="{D42A27DB-BD31-4B8C-83A1-F6EECF244321}">
                  <p14:modId xmlns:p14="http://schemas.microsoft.com/office/powerpoint/2010/main" val="1909074054"/>
                </p:ext>
              </p:extLst>
            </p:nvPr>
          </p:nvGraphicFramePr>
          <p:xfrm>
            <a:off x="2845141" y="3044578"/>
            <a:ext cx="4104247" cy="1855882"/>
          </p:xfrm>
          <a:graphic>
            <a:graphicData uri="http://schemas.openxmlformats.org/presentationml/2006/ole">
              <mc:AlternateContent xmlns:mc="http://schemas.openxmlformats.org/markup-compatibility/2006">
                <mc:Choice xmlns:v="urn:schemas-microsoft-com:vml" Requires="v">
                  <p:oleObj spid="_x0000_s22621" name="Visio" r:id="rId3" imgW="2338576" imgH="1062202" progId="Visio.Drawing.15">
                    <p:embed/>
                  </p:oleObj>
                </mc:Choice>
                <mc:Fallback>
                  <p:oleObj name="Visio" r:id="rId3" imgW="2338576" imgH="1062202" progId="Visio.Drawing.15">
                    <p:embed/>
                    <p:pic>
                      <p:nvPicPr>
                        <p:cNvPr id="17" name="对象 16"/>
                        <p:cNvPicPr>
                          <a:picLocks noChangeAspect="1" noChangeArrowheads="1"/>
                        </p:cNvPicPr>
                        <p:nvPr/>
                      </p:nvPicPr>
                      <p:blipFill>
                        <a:blip r:embed="rId4"/>
                        <a:srcRect/>
                        <a:stretch>
                          <a:fillRect/>
                        </a:stretch>
                      </p:blipFill>
                      <p:spPr bwMode="auto">
                        <a:xfrm>
                          <a:off x="2845141" y="3044578"/>
                          <a:ext cx="4104247" cy="1855882"/>
                        </a:xfrm>
                        <a:prstGeom prst="rect">
                          <a:avLst/>
                        </a:prstGeom>
                        <a:solidFill>
                          <a:schemeClr val="bg1"/>
                        </a:solidFill>
                      </p:spPr>
                    </p:pic>
                  </p:oleObj>
                </mc:Fallback>
              </mc:AlternateContent>
            </a:graphicData>
          </a:graphic>
        </p:graphicFrame>
        <p:sp>
          <p:nvSpPr>
            <p:cNvPr id="29" name="文本框 28"/>
            <p:cNvSpPr txBox="1"/>
            <p:nvPr/>
          </p:nvSpPr>
          <p:spPr>
            <a:xfrm>
              <a:off x="3742529" y="4894812"/>
              <a:ext cx="2320088" cy="338554"/>
            </a:xfrm>
            <a:prstGeom prst="rect">
              <a:avLst/>
            </a:prstGeom>
            <a:noFill/>
          </p:spPr>
          <p:txBody>
            <a:bodyPr wrap="square" rtlCol="0">
              <a:spAutoFit/>
            </a:bodyPr>
            <a:lstStyle/>
            <a:p>
              <a:r>
                <a:rPr lang="zh-CN" altLang="en-US" sz="1600" dirty="0"/>
                <a:t>单相等效电路</a:t>
              </a:r>
            </a:p>
          </p:txBody>
        </p:sp>
      </p:grpSp>
      <p:graphicFrame>
        <p:nvGraphicFramePr>
          <p:cNvPr id="33" name="对象 32"/>
          <p:cNvGraphicFramePr>
            <a:graphicFrameLocks noChangeAspect="1"/>
          </p:cNvGraphicFramePr>
          <p:nvPr>
            <p:extLst>
              <p:ext uri="{D42A27DB-BD31-4B8C-83A1-F6EECF244321}">
                <p14:modId xmlns:p14="http://schemas.microsoft.com/office/powerpoint/2010/main" val="2404715878"/>
              </p:ext>
            </p:extLst>
          </p:nvPr>
        </p:nvGraphicFramePr>
        <p:xfrm>
          <a:off x="3251655" y="2437041"/>
          <a:ext cx="1046568" cy="776486"/>
        </p:xfrm>
        <a:graphic>
          <a:graphicData uri="http://schemas.openxmlformats.org/presentationml/2006/ole">
            <mc:AlternateContent xmlns:mc="http://schemas.openxmlformats.org/markup-compatibility/2006">
              <mc:Choice xmlns:v="urn:schemas-microsoft-com:vml" Requires="v">
                <p:oleObj spid="_x0000_s22622" name="Equation" r:id="rId5" imgW="590444" imgH="438136" progId="Equation.DSMT4">
                  <p:embed/>
                </p:oleObj>
              </mc:Choice>
              <mc:Fallback>
                <p:oleObj name="Equation" r:id="rId5" imgW="590444" imgH="438136" progId="Equation.DSMT4">
                  <p:embed/>
                  <p:pic>
                    <p:nvPicPr>
                      <p:cNvPr id="33" name="对象 32"/>
                      <p:cNvPicPr/>
                      <p:nvPr/>
                    </p:nvPicPr>
                    <p:blipFill>
                      <a:blip r:embed="rId6"/>
                      <a:stretch>
                        <a:fillRect/>
                      </a:stretch>
                    </p:blipFill>
                    <p:spPr>
                      <a:xfrm>
                        <a:off x="3251655" y="2437041"/>
                        <a:ext cx="1046568" cy="776486"/>
                      </a:xfrm>
                      <a:prstGeom prst="rect">
                        <a:avLst/>
                      </a:prstGeom>
                      <a:solidFill>
                        <a:schemeClr val="bg1"/>
                      </a:solid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517127722"/>
              </p:ext>
            </p:extLst>
          </p:nvPr>
        </p:nvGraphicFramePr>
        <p:xfrm>
          <a:off x="2862263" y="3363913"/>
          <a:ext cx="1493837" cy="688975"/>
        </p:xfrm>
        <a:graphic>
          <a:graphicData uri="http://schemas.openxmlformats.org/presentationml/2006/ole">
            <mc:AlternateContent xmlns:mc="http://schemas.openxmlformats.org/markup-compatibility/2006">
              <mc:Choice xmlns:v="urn:schemas-microsoft-com:vml" Requires="v">
                <p:oleObj spid="_x0000_s22623" name="Equation" r:id="rId7" imgW="1015920" imgH="469800" progId="Equation.DSMT4">
                  <p:embed/>
                </p:oleObj>
              </mc:Choice>
              <mc:Fallback>
                <p:oleObj name="Equation" r:id="rId7" imgW="1015920" imgH="469800" progId="Equation.DSMT4">
                  <p:embed/>
                  <p:pic>
                    <p:nvPicPr>
                      <p:cNvPr id="34" name="对象 33"/>
                      <p:cNvPicPr/>
                      <p:nvPr/>
                    </p:nvPicPr>
                    <p:blipFill>
                      <a:blip r:embed="rId8"/>
                      <a:stretch>
                        <a:fillRect/>
                      </a:stretch>
                    </p:blipFill>
                    <p:spPr>
                      <a:xfrm>
                        <a:off x="2862263" y="3363913"/>
                        <a:ext cx="1493837" cy="688975"/>
                      </a:xfrm>
                      <a:prstGeom prst="rect">
                        <a:avLst/>
                      </a:prstGeom>
                      <a:solidFill>
                        <a:schemeClr val="bg1"/>
                      </a:solid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553338802"/>
              </p:ext>
            </p:extLst>
          </p:nvPr>
        </p:nvGraphicFramePr>
        <p:xfrm>
          <a:off x="2778125" y="4114800"/>
          <a:ext cx="1663700" cy="771525"/>
        </p:xfrm>
        <a:graphic>
          <a:graphicData uri="http://schemas.openxmlformats.org/presentationml/2006/ole">
            <mc:AlternateContent xmlns:mc="http://schemas.openxmlformats.org/markup-compatibility/2006">
              <mc:Choice xmlns:v="urn:schemas-microsoft-com:vml" Requires="v">
                <p:oleObj spid="_x0000_s22624" name="Equation" r:id="rId9" imgW="1015920" imgH="469800" progId="Equation.DSMT4">
                  <p:embed/>
                </p:oleObj>
              </mc:Choice>
              <mc:Fallback>
                <p:oleObj name="Equation" r:id="rId9" imgW="1015920" imgH="469800" progId="Equation.DSMT4">
                  <p:embed/>
                  <p:pic>
                    <p:nvPicPr>
                      <p:cNvPr id="35" name="对象 34"/>
                      <p:cNvPicPr/>
                      <p:nvPr/>
                    </p:nvPicPr>
                    <p:blipFill>
                      <a:blip r:embed="rId10"/>
                      <a:stretch>
                        <a:fillRect/>
                      </a:stretch>
                    </p:blipFill>
                    <p:spPr>
                      <a:xfrm>
                        <a:off x="2778125" y="4114800"/>
                        <a:ext cx="1663700" cy="771525"/>
                      </a:xfrm>
                      <a:prstGeom prst="rect">
                        <a:avLst/>
                      </a:prstGeom>
                      <a:solidFill>
                        <a:schemeClr val="bg1"/>
                      </a:solidFill>
                    </p:spPr>
                  </p:pic>
                </p:oleObj>
              </mc:Fallback>
            </mc:AlternateContent>
          </a:graphicData>
        </a:graphic>
      </p:graphicFrame>
      <p:graphicFrame>
        <p:nvGraphicFramePr>
          <p:cNvPr id="36" name="对象 35"/>
          <p:cNvGraphicFramePr>
            <a:graphicFrameLocks noChangeAspect="1"/>
          </p:cNvGraphicFramePr>
          <p:nvPr/>
        </p:nvGraphicFramePr>
        <p:xfrm>
          <a:off x="1135914" y="4985232"/>
          <a:ext cx="1602322" cy="769743"/>
        </p:xfrm>
        <a:graphic>
          <a:graphicData uri="http://schemas.openxmlformats.org/presentationml/2006/ole">
            <mc:AlternateContent xmlns:mc="http://schemas.openxmlformats.org/markup-compatibility/2006">
              <mc:Choice xmlns:v="urn:schemas-microsoft-com:vml" Requires="v">
                <p:oleObj spid="_x0000_s22625" name="Equation" r:id="rId11" imgW="971712" imgH="466577" progId="Equation.DSMT4">
                  <p:embed/>
                </p:oleObj>
              </mc:Choice>
              <mc:Fallback>
                <p:oleObj name="Equation" r:id="rId11" imgW="971712" imgH="466577" progId="Equation.DSMT4">
                  <p:embed/>
                  <p:pic>
                    <p:nvPicPr>
                      <p:cNvPr id="36" name="对象 35"/>
                      <p:cNvPicPr/>
                      <p:nvPr/>
                    </p:nvPicPr>
                    <p:blipFill>
                      <a:blip r:embed="rId12"/>
                      <a:stretch>
                        <a:fillRect/>
                      </a:stretch>
                    </p:blipFill>
                    <p:spPr>
                      <a:xfrm>
                        <a:off x="1135914" y="4985232"/>
                        <a:ext cx="1602322" cy="769743"/>
                      </a:xfrm>
                      <a:prstGeom prst="rect">
                        <a:avLst/>
                      </a:prstGeom>
                      <a:solidFill>
                        <a:schemeClr val="bg1"/>
                      </a:solidFill>
                    </p:spPr>
                  </p:pic>
                </p:oleObj>
              </mc:Fallback>
            </mc:AlternateContent>
          </a:graphicData>
        </a:graphic>
      </p:graphicFrame>
      <p:graphicFrame>
        <p:nvGraphicFramePr>
          <p:cNvPr id="37" name="对象 36"/>
          <p:cNvGraphicFramePr>
            <a:graphicFrameLocks noChangeAspect="1"/>
          </p:cNvGraphicFramePr>
          <p:nvPr/>
        </p:nvGraphicFramePr>
        <p:xfrm>
          <a:off x="3067187" y="4969709"/>
          <a:ext cx="1256048" cy="658659"/>
        </p:xfrm>
        <a:graphic>
          <a:graphicData uri="http://schemas.openxmlformats.org/presentationml/2006/ole">
            <mc:AlternateContent xmlns:mc="http://schemas.openxmlformats.org/markup-compatibility/2006">
              <mc:Choice xmlns:v="urn:schemas-microsoft-com:vml" Requires="v">
                <p:oleObj spid="_x0000_s22626" name="Equation" r:id="rId13" imgW="781258" imgH="409695" progId="Equation.DSMT4">
                  <p:embed/>
                </p:oleObj>
              </mc:Choice>
              <mc:Fallback>
                <p:oleObj name="Equation" r:id="rId13" imgW="781258" imgH="409695" progId="Equation.DSMT4">
                  <p:embed/>
                  <p:pic>
                    <p:nvPicPr>
                      <p:cNvPr id="37" name="对象 36"/>
                      <p:cNvPicPr/>
                      <p:nvPr/>
                    </p:nvPicPr>
                    <p:blipFill>
                      <a:blip r:embed="rId14"/>
                      <a:stretch>
                        <a:fillRect/>
                      </a:stretch>
                    </p:blipFill>
                    <p:spPr>
                      <a:xfrm>
                        <a:off x="3067187" y="4969709"/>
                        <a:ext cx="1256048" cy="658659"/>
                      </a:xfrm>
                      <a:prstGeom prst="rect">
                        <a:avLst/>
                      </a:prstGeom>
                      <a:solidFill>
                        <a:schemeClr val="bg1"/>
                      </a:solidFill>
                    </p:spPr>
                  </p:pic>
                </p:oleObj>
              </mc:Fallback>
            </mc:AlternateContent>
          </a:graphicData>
        </a:graphic>
      </p:graphicFrame>
      <p:sp>
        <p:nvSpPr>
          <p:cNvPr id="38" name="矩形 37"/>
          <p:cNvSpPr/>
          <p:nvPr/>
        </p:nvSpPr>
        <p:spPr>
          <a:xfrm>
            <a:off x="4550556" y="3523104"/>
            <a:ext cx="2914580" cy="369332"/>
          </a:xfrm>
          <a:prstGeom prst="rect">
            <a:avLst/>
          </a:prstGeom>
        </p:spPr>
        <p:txBody>
          <a:bodyPr wrap="none">
            <a:spAutoFit/>
          </a:bodyPr>
          <a:lstStyle/>
          <a:p>
            <a:r>
              <a:rPr lang="en-US" altLang="zh-CN" i="1" dirty="0" err="1">
                <a:latin typeface="Times New Roman" panose="02020603050405020304" pitchFamily="18" charset="0"/>
                <a:ea typeface="宋体" panose="02010600030101010101" pitchFamily="2" charset="-122"/>
              </a:rPr>
              <a:t>θ</a:t>
            </a:r>
            <a:r>
              <a:rPr lang="en-US" altLang="zh-CN" baseline="-25000" dirty="0" err="1">
                <a:latin typeface="Times New Roman" panose="02020603050405020304" pitchFamily="18" charset="0"/>
                <a:ea typeface="宋体" panose="02010600030101010101" pitchFamily="2" charset="-122"/>
              </a:rPr>
              <a:t>d</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为电流、电压的相位差值</a:t>
            </a:r>
            <a:endParaRPr lang="zh-CN" altLang="en-US" dirty="0"/>
          </a:p>
        </p:txBody>
      </p:sp>
      <p:sp>
        <p:nvSpPr>
          <p:cNvPr id="39" name="矩形 38"/>
          <p:cNvSpPr/>
          <p:nvPr/>
        </p:nvSpPr>
        <p:spPr>
          <a:xfrm>
            <a:off x="902540" y="5932638"/>
            <a:ext cx="8602421" cy="438582"/>
          </a:xfrm>
          <a:prstGeom prst="rect">
            <a:avLst/>
          </a:prstGeom>
        </p:spPr>
        <p:txBody>
          <a:bodyPr wrap="square">
            <a:spAutoFit/>
          </a:bodyPr>
          <a:lstStyle/>
          <a:p>
            <a:pPr indent="127000" algn="just">
              <a:lnSpc>
                <a:spcPct val="125000"/>
              </a:lnSpc>
              <a:spcAft>
                <a:spcPts val="0"/>
              </a:spcAft>
            </a:pP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ω</a:t>
            </a:r>
            <a:r>
              <a:rPr lang="en-US" altLang="zh-CN" kern="1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=2π</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f</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为电机电流与电压的同步角频率，</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f</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相电流</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i="1" kern="100" baseline="-25000" dirty="0" err="1">
                <a:latin typeface="Times New Roman" panose="02020603050405020304" pitchFamily="18" charset="0"/>
                <a:ea typeface="宋体" panose="02010600030101010101" pitchFamily="2" charset="-122"/>
                <a:cs typeface="Times New Roman" panose="02020603050405020304" pitchFamily="18" charset="0"/>
              </a:rPr>
              <a:t>a</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相间电压</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u</a:t>
            </a:r>
            <a:r>
              <a:rPr lang="en-US" altLang="zh-CN" i="1" kern="100" baseline="-25000" dirty="0" err="1">
                <a:latin typeface="Times New Roman" panose="02020603050405020304" pitchFamily="18" charset="0"/>
                <a:ea typeface="宋体" panose="02010600030101010101" pitchFamily="2" charset="-122"/>
                <a:cs typeface="Times New Roman" panose="02020603050405020304" pitchFamily="18" charset="0"/>
              </a:rPr>
              <a:t>ab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的频率。</a:t>
            </a:r>
          </a:p>
        </p:txBody>
      </p:sp>
      <p:sp>
        <p:nvSpPr>
          <p:cNvPr id="40" name="矩形 39"/>
          <p:cNvSpPr/>
          <p:nvPr/>
        </p:nvSpPr>
        <p:spPr>
          <a:xfrm>
            <a:off x="902540" y="2519411"/>
            <a:ext cx="1768581" cy="400110"/>
          </a:xfrm>
          <a:prstGeom prst="rect">
            <a:avLst/>
          </a:prstGeom>
        </p:spPr>
        <p:txBody>
          <a:bodyPr wrap="square">
            <a:spAutoFit/>
          </a:bodyPr>
          <a:lstStyle/>
          <a:p>
            <a:r>
              <a:rPr lang="zh-CN" altLang="en-US" sz="2000" dirty="0"/>
              <a:t>计算公式</a:t>
            </a:r>
          </a:p>
        </p:txBody>
      </p:sp>
      <p:graphicFrame>
        <p:nvGraphicFramePr>
          <p:cNvPr id="4" name="对象 3">
            <a:extLst>
              <a:ext uri="{FF2B5EF4-FFF2-40B4-BE49-F238E27FC236}">
                <a16:creationId xmlns:a16="http://schemas.microsoft.com/office/drawing/2014/main" id="{E605BDD1-3E34-4C55-AADF-1D08CCBD1E6A}"/>
              </a:ext>
            </a:extLst>
          </p:cNvPr>
          <p:cNvGraphicFramePr>
            <a:graphicFrameLocks noChangeAspect="1"/>
          </p:cNvGraphicFramePr>
          <p:nvPr>
            <p:extLst>
              <p:ext uri="{D42A27DB-BD31-4B8C-83A1-F6EECF244321}">
                <p14:modId xmlns:p14="http://schemas.microsoft.com/office/powerpoint/2010/main" val="1413906163"/>
              </p:ext>
            </p:extLst>
          </p:nvPr>
        </p:nvGraphicFramePr>
        <p:xfrm>
          <a:off x="6755608" y="3718317"/>
          <a:ext cx="5632935" cy="1770547"/>
        </p:xfrm>
        <a:graphic>
          <a:graphicData uri="http://schemas.openxmlformats.org/presentationml/2006/ole">
            <mc:AlternateContent xmlns:mc="http://schemas.openxmlformats.org/markup-compatibility/2006">
              <mc:Choice xmlns:v="urn:schemas-microsoft-com:vml" Requires="v">
                <p:oleObj spid="_x0000_s22627" name="Visio" r:id="rId15" imgW="3914742" imgH="1228532" progId="Visio.Drawing.15">
                  <p:embed/>
                </p:oleObj>
              </mc:Choice>
              <mc:Fallback>
                <p:oleObj name="Visio" r:id="rId15" imgW="3914742" imgH="1228532" progId="Visio.Drawing.15">
                  <p:embed/>
                  <p:pic>
                    <p:nvPicPr>
                      <p:cNvPr id="4" name="对象 3">
                        <a:extLst>
                          <a:ext uri="{FF2B5EF4-FFF2-40B4-BE49-F238E27FC236}">
                            <a16:creationId xmlns:a16="http://schemas.microsoft.com/office/drawing/2014/main" id="{E605BDD1-3E34-4C55-AADF-1D08CCBD1E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55608" y="3718317"/>
                        <a:ext cx="5632935" cy="1770547"/>
                      </a:xfrm>
                      <a:prstGeom prst="rect">
                        <a:avLst/>
                      </a:prstGeom>
                      <a:noFill/>
                    </p:spPr>
                  </p:pic>
                </p:oleObj>
              </mc:Fallback>
            </mc:AlternateContent>
          </a:graphicData>
        </a:graphic>
      </p:graphicFrame>
    </p:spTree>
    <p:extLst>
      <p:ext uri="{BB962C8B-B14F-4D97-AF65-F5344CB8AC3E}">
        <p14:creationId xmlns:p14="http://schemas.microsoft.com/office/powerpoint/2010/main" val="427864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736" y="347472"/>
            <a:ext cx="10515600" cy="822008"/>
          </a:xfrm>
        </p:spPr>
        <p:txBody>
          <a:bodyPr>
            <a:normAutofit/>
          </a:bodyPr>
          <a:lstStyle/>
          <a:p>
            <a:r>
              <a:rPr lang="zh-CN" altLang="en-US" sz="2400" b="1" dirty="0">
                <a:solidFill>
                  <a:srgbClr val="C00000"/>
                </a:solidFill>
                <a:latin typeface="+mn-lt"/>
                <a:ea typeface="+mn-ea"/>
                <a:cs typeface="+mn-cs"/>
              </a:rPr>
              <a:t>相关函数法计算电流、电压的相位差值</a:t>
            </a:r>
          </a:p>
        </p:txBody>
      </p:sp>
      <p:sp>
        <p:nvSpPr>
          <p:cNvPr id="4" name="矩形 3"/>
          <p:cNvSpPr/>
          <p:nvPr/>
        </p:nvSpPr>
        <p:spPr>
          <a:xfrm>
            <a:off x="554736" y="1028796"/>
            <a:ext cx="10515599" cy="707886"/>
          </a:xfrm>
          <a:prstGeom prst="rect">
            <a:avLst/>
          </a:prstGeom>
        </p:spPr>
        <p:txBody>
          <a:bodyPr wrap="square">
            <a:spAutoFit/>
          </a:bodyPr>
          <a:lstStyle/>
          <a:p>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相关函数法</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工作原理是利用两个正弦信号在延时为零时的相关函数值与其相位差的余弦值成正比的原理获得相位差。</a:t>
            </a:r>
            <a:endParaRPr lang="zh-CN" altLang="en-US" sz="2000" dirty="0"/>
          </a:p>
        </p:txBody>
      </p:sp>
      <p:sp>
        <p:nvSpPr>
          <p:cNvPr id="11" name="矩形 10"/>
          <p:cNvSpPr/>
          <p:nvPr/>
        </p:nvSpPr>
        <p:spPr>
          <a:xfrm>
            <a:off x="554736" y="1832656"/>
            <a:ext cx="4343558" cy="400110"/>
          </a:xfrm>
          <a:prstGeom prst="rect">
            <a:avLst/>
          </a:prstGeom>
        </p:spPr>
        <p:txBody>
          <a:bodyPr wrap="square">
            <a:spAutoFit/>
          </a:bodyPr>
          <a:lstStyle/>
          <a:p>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假设两同频率正弦信号如下：</a:t>
            </a:r>
            <a:endParaRPr lang="zh-CN" altLang="en-US" sz="2000" dirty="0"/>
          </a:p>
        </p:txBody>
      </p:sp>
      <p:graphicFrame>
        <p:nvGraphicFramePr>
          <p:cNvPr id="12" name="对象 11"/>
          <p:cNvGraphicFramePr>
            <a:graphicFrameLocks noChangeAspect="1"/>
          </p:cNvGraphicFramePr>
          <p:nvPr>
            <p:extLst>
              <p:ext uri="{D42A27DB-BD31-4B8C-83A1-F6EECF244321}">
                <p14:modId xmlns:p14="http://schemas.microsoft.com/office/powerpoint/2010/main" val="966028360"/>
              </p:ext>
            </p:extLst>
          </p:nvPr>
        </p:nvGraphicFramePr>
        <p:xfrm>
          <a:off x="4222097" y="1815331"/>
          <a:ext cx="3239168" cy="958769"/>
        </p:xfrm>
        <a:graphic>
          <a:graphicData uri="http://schemas.openxmlformats.org/presentationml/2006/ole">
            <mc:AlternateContent xmlns:mc="http://schemas.openxmlformats.org/markup-compatibility/2006">
              <mc:Choice xmlns:v="urn:schemas-microsoft-com:vml" Requires="v">
                <p:oleObj spid="_x0000_s23606" name="Equation" r:id="rId3" imgW="1742686" imgH="515260" progId="Equation.DSMT4">
                  <p:embed/>
                </p:oleObj>
              </mc:Choice>
              <mc:Fallback>
                <p:oleObj name="Equation" r:id="rId3" imgW="1742686" imgH="515260" progId="Equation.DSMT4">
                  <p:embed/>
                  <p:pic>
                    <p:nvPicPr>
                      <p:cNvPr id="12" name="对象 11"/>
                      <p:cNvPicPr/>
                      <p:nvPr/>
                    </p:nvPicPr>
                    <p:blipFill>
                      <a:blip r:embed="rId4"/>
                      <a:stretch>
                        <a:fillRect/>
                      </a:stretch>
                    </p:blipFill>
                    <p:spPr>
                      <a:xfrm>
                        <a:off x="4222097" y="1815331"/>
                        <a:ext cx="3239168" cy="958769"/>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2527533" y="3547785"/>
          <a:ext cx="5495443" cy="570506"/>
        </p:xfrm>
        <a:graphic>
          <a:graphicData uri="http://schemas.openxmlformats.org/presentationml/2006/ole">
            <mc:AlternateContent xmlns:mc="http://schemas.openxmlformats.org/markup-compatibility/2006">
              <mc:Choice xmlns:v="urn:schemas-microsoft-com:vml" Requires="v">
                <p:oleObj spid="_x0000_s23607" name="Equation" r:id="rId5" imgW="4037474" imgH="419708" progId="Equation.DSMT4">
                  <p:embed/>
                </p:oleObj>
              </mc:Choice>
              <mc:Fallback>
                <p:oleObj name="Equation" r:id="rId5" imgW="4037474" imgH="419708" progId="Equation.DSMT4">
                  <p:embed/>
                  <p:pic>
                    <p:nvPicPr>
                      <p:cNvPr id="25" name="对象 24"/>
                      <p:cNvPicPr/>
                      <p:nvPr/>
                    </p:nvPicPr>
                    <p:blipFill>
                      <a:blip r:embed="rId6"/>
                      <a:stretch>
                        <a:fillRect/>
                      </a:stretch>
                    </p:blipFill>
                    <p:spPr>
                      <a:xfrm>
                        <a:off x="2527533" y="3547785"/>
                        <a:ext cx="5495443" cy="570506"/>
                      </a:xfrm>
                      <a:prstGeom prst="rect">
                        <a:avLst/>
                      </a:prstGeom>
                    </p:spPr>
                  </p:pic>
                </p:oleObj>
              </mc:Fallback>
            </mc:AlternateContent>
          </a:graphicData>
        </a:graphic>
      </p:graphicFrame>
      <p:sp>
        <p:nvSpPr>
          <p:cNvPr id="27" name="矩形 26"/>
          <p:cNvSpPr/>
          <p:nvPr/>
        </p:nvSpPr>
        <p:spPr>
          <a:xfrm>
            <a:off x="8790613" y="3648372"/>
            <a:ext cx="1467068" cy="369332"/>
          </a:xfrm>
          <a:prstGeom prst="rect">
            <a:avLst/>
          </a:prstGeom>
        </p:spPr>
        <p:txBody>
          <a:bodyPr wrap="none">
            <a:spAutoFit/>
          </a:bodyPr>
          <a:lstStyle/>
          <a:p>
            <a:r>
              <a:rPr lang="en-US" altLang="zh-CN" i="1" dirty="0">
                <a:latin typeface="Times New Roman" panose="02020603050405020304" pitchFamily="18" charset="0"/>
                <a:ea typeface="宋体" panose="02010600030101010101" pitchFamily="2" charset="-122"/>
              </a:rPr>
              <a:t>T</a:t>
            </a:r>
            <a:r>
              <a:rPr lang="zh-CN" altLang="zh-CN" dirty="0">
                <a:ea typeface="宋体" panose="02010600030101010101" pitchFamily="2" charset="-122"/>
                <a:cs typeface="宋体" panose="02010600030101010101" pitchFamily="2" charset="-122"/>
              </a:rPr>
              <a:t>为信号周期</a:t>
            </a:r>
            <a:endParaRPr lang="zh-CN" altLang="en-US" dirty="0"/>
          </a:p>
        </p:txBody>
      </p:sp>
      <p:sp>
        <p:nvSpPr>
          <p:cNvPr id="30" name="矩形 29"/>
          <p:cNvSpPr/>
          <p:nvPr/>
        </p:nvSpPr>
        <p:spPr>
          <a:xfrm>
            <a:off x="669267" y="2713789"/>
            <a:ext cx="2492990" cy="369332"/>
          </a:xfrm>
          <a:prstGeom prst="rect">
            <a:avLst/>
          </a:prstGeom>
        </p:spPr>
        <p:txBody>
          <a:bodyPr wrap="none">
            <a:spAutoFit/>
          </a:bodyPr>
          <a:lstStyle/>
          <a:p>
            <a:r>
              <a:rPr lang="en-US" altLang="zh-CN" i="1" dirty="0">
                <a:latin typeface="Times New Roman" panose="02020603050405020304" pitchFamily="18" charset="0"/>
                <a:ea typeface="宋体" panose="02010600030101010101" pitchFamily="2" charset="-122"/>
              </a:rPr>
              <a:t>N</a:t>
            </a:r>
            <a:r>
              <a:rPr lang="en-US" altLang="zh-CN" i="1" baseline="-25000" dirty="0">
                <a:latin typeface="Times New Roman" panose="02020603050405020304" pitchFamily="18" charset="0"/>
                <a:ea typeface="宋体" panose="02010600030101010101" pitchFamily="2" charset="-122"/>
              </a:rPr>
              <a:t>a</a:t>
            </a:r>
            <a:r>
              <a:rPr lang="zh-CN" altLang="zh-CN" dirty="0">
                <a:ea typeface="宋体" panose="02010600030101010101" pitchFamily="2" charset="-122"/>
                <a:cs typeface="宋体" panose="02010600030101010101" pitchFamily="2" charset="-122"/>
              </a:rPr>
              <a:t>、</a:t>
            </a:r>
            <a:r>
              <a:rPr lang="en-US" altLang="zh-CN" i="1" dirty="0" err="1">
                <a:latin typeface="Times New Roman" panose="02020603050405020304" pitchFamily="18" charset="0"/>
                <a:ea typeface="宋体" panose="02010600030101010101" pitchFamily="2" charset="-122"/>
              </a:rPr>
              <a:t>N</a:t>
            </a:r>
            <a:r>
              <a:rPr lang="en-US" altLang="zh-CN" i="1" baseline="-25000" dirty="0" err="1">
                <a:latin typeface="Times New Roman" panose="02020603050405020304" pitchFamily="18" charset="0"/>
                <a:ea typeface="宋体" panose="02010600030101010101" pitchFamily="2" charset="-122"/>
              </a:rPr>
              <a:t>b</a:t>
            </a:r>
            <a:r>
              <a:rPr lang="zh-CN" altLang="zh-CN" dirty="0">
                <a:ea typeface="宋体" panose="02010600030101010101" pitchFamily="2" charset="-122"/>
                <a:cs typeface="宋体" panose="02010600030101010101" pitchFamily="2" charset="-122"/>
              </a:rPr>
              <a:t>为干扰噪声信号</a:t>
            </a:r>
            <a:endParaRPr lang="zh-CN" altLang="en-US" dirty="0"/>
          </a:p>
        </p:txBody>
      </p:sp>
      <p:sp>
        <p:nvSpPr>
          <p:cNvPr id="32" name="矩形 31"/>
          <p:cNvSpPr/>
          <p:nvPr/>
        </p:nvSpPr>
        <p:spPr>
          <a:xfrm>
            <a:off x="554736" y="4214949"/>
            <a:ext cx="10839056" cy="400110"/>
          </a:xfrm>
          <a:prstGeom prst="rect">
            <a:avLst/>
          </a:prstGeom>
        </p:spPr>
        <p:txBody>
          <a:bodyPr wrap="square">
            <a:spAutoFit/>
          </a:bodyPr>
          <a:lstStyle/>
          <a:p>
            <a:r>
              <a:rPr lang="zh-CN" altLang="zh-CN" sz="2000" dirty="0">
                <a:ea typeface="宋体" panose="02010600030101010101" pitchFamily="2" charset="-122"/>
                <a:cs typeface="宋体" panose="02010600030101010101" pitchFamily="2" charset="-122"/>
              </a:rPr>
              <a:t>理想情况下，噪声的完全随机性导致它与任何函数都不相关，其互相关函数值为零，积分后得</a:t>
            </a:r>
            <a:endParaRPr lang="zh-CN" altLang="en-US" sz="2000" dirty="0"/>
          </a:p>
        </p:txBody>
      </p:sp>
      <p:graphicFrame>
        <p:nvGraphicFramePr>
          <p:cNvPr id="41" name="对象 40"/>
          <p:cNvGraphicFramePr>
            <a:graphicFrameLocks noChangeAspect="1"/>
          </p:cNvGraphicFramePr>
          <p:nvPr>
            <p:extLst>
              <p:ext uri="{D42A27DB-BD31-4B8C-83A1-F6EECF244321}">
                <p14:modId xmlns:p14="http://schemas.microsoft.com/office/powerpoint/2010/main" val="1952296720"/>
              </p:ext>
            </p:extLst>
          </p:nvPr>
        </p:nvGraphicFramePr>
        <p:xfrm>
          <a:off x="3036150" y="4693708"/>
          <a:ext cx="2371894" cy="613902"/>
        </p:xfrm>
        <a:graphic>
          <a:graphicData uri="http://schemas.openxmlformats.org/presentationml/2006/ole">
            <mc:AlternateContent xmlns:mc="http://schemas.openxmlformats.org/markup-compatibility/2006">
              <mc:Choice xmlns:v="urn:schemas-microsoft-com:vml" Requires="v">
                <p:oleObj spid="_x0000_s23608" name="Equation" r:id="rId7" imgW="1618877" imgH="419708" progId="Equation.DSMT4">
                  <p:embed/>
                </p:oleObj>
              </mc:Choice>
              <mc:Fallback>
                <p:oleObj name="Equation" r:id="rId7" imgW="1618877" imgH="419708" progId="Equation.DSMT4">
                  <p:embed/>
                  <p:pic>
                    <p:nvPicPr>
                      <p:cNvPr id="41" name="对象 40"/>
                      <p:cNvPicPr/>
                      <p:nvPr/>
                    </p:nvPicPr>
                    <p:blipFill>
                      <a:blip r:embed="rId8"/>
                      <a:stretch>
                        <a:fillRect/>
                      </a:stretch>
                    </p:blipFill>
                    <p:spPr>
                      <a:xfrm>
                        <a:off x="3036150" y="4693708"/>
                        <a:ext cx="2371894" cy="613902"/>
                      </a:xfrm>
                      <a:prstGeom prst="rect">
                        <a:avLst/>
                      </a:prstGeom>
                    </p:spPr>
                  </p:pic>
                </p:oleObj>
              </mc:Fallback>
            </mc:AlternateContent>
          </a:graphicData>
        </a:graphic>
      </p:graphicFrame>
      <p:sp>
        <p:nvSpPr>
          <p:cNvPr id="43" name="矩形 42"/>
          <p:cNvSpPr/>
          <p:nvPr/>
        </p:nvSpPr>
        <p:spPr>
          <a:xfrm>
            <a:off x="5905952" y="4730147"/>
            <a:ext cx="4725974" cy="369332"/>
          </a:xfrm>
          <a:prstGeom prst="rect">
            <a:avLst/>
          </a:prstGeom>
        </p:spPr>
        <p:txBody>
          <a:bodyPr wrap="none">
            <a:spAutoFit/>
          </a:bodyPr>
          <a:lstStyle/>
          <a:p>
            <a:r>
              <a:rPr lang="en-US" altLang="zh-CN" i="1" dirty="0" err="1">
                <a:latin typeface="Times New Roman" panose="02020603050405020304" pitchFamily="18" charset="0"/>
                <a:ea typeface="宋体" panose="02010600030101010101" pitchFamily="2" charset="-122"/>
              </a:rPr>
              <a:t>R</a:t>
            </a:r>
            <a:r>
              <a:rPr lang="en-US" altLang="zh-CN" i="1" baseline="-25000" dirty="0" err="1">
                <a:latin typeface="Times New Roman" panose="02020603050405020304" pitchFamily="18" charset="0"/>
                <a:ea typeface="宋体" panose="02010600030101010101" pitchFamily="2" charset="-122"/>
              </a:rPr>
              <a:t>ab</a:t>
            </a:r>
            <a:r>
              <a:rPr lang="en-US" altLang="zh-CN" dirty="0">
                <a:latin typeface="Times New Roman" panose="02020603050405020304" pitchFamily="18" charset="0"/>
                <a:ea typeface="宋体" panose="02010600030101010101" pitchFamily="2" charset="-122"/>
              </a:rPr>
              <a:t>(0)</a:t>
            </a:r>
            <a:r>
              <a:rPr lang="zh-CN" altLang="zh-CN" dirty="0">
                <a:ea typeface="宋体" panose="02010600030101010101" pitchFamily="2" charset="-122"/>
                <a:cs typeface="宋体" panose="02010600030101010101" pitchFamily="2" charset="-122"/>
              </a:rPr>
              <a:t>为相关函数</a:t>
            </a:r>
            <a:r>
              <a:rPr lang="en-US" altLang="zh-CN" i="1" dirty="0" err="1">
                <a:latin typeface="Times New Roman" panose="02020603050405020304" pitchFamily="18" charset="0"/>
                <a:ea typeface="宋体" panose="02010600030101010101" pitchFamily="2" charset="-122"/>
              </a:rPr>
              <a:t>R</a:t>
            </a:r>
            <a:r>
              <a:rPr lang="en-US" altLang="zh-CN" i="1" baseline="-25000" dirty="0" err="1">
                <a:latin typeface="Times New Roman" panose="02020603050405020304" pitchFamily="18" charset="0"/>
                <a:ea typeface="宋体" panose="02010600030101010101" pitchFamily="2" charset="-122"/>
              </a:rPr>
              <a:t>ab</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τ</a:t>
            </a:r>
            <a:r>
              <a:rPr lang="en-US" altLang="zh-CN" dirty="0">
                <a:latin typeface="Times New Roman" panose="02020603050405020304" pitchFamily="18" charset="0"/>
                <a:ea typeface="宋体" panose="02010600030101010101" pitchFamily="2" charset="-122"/>
              </a:rPr>
              <a:t>)</a:t>
            </a:r>
            <a:r>
              <a:rPr lang="zh-CN" altLang="zh-CN" dirty="0">
                <a:ea typeface="宋体" panose="02010600030101010101" pitchFamily="2" charset="-122"/>
                <a:cs typeface="宋体" panose="02010600030101010101" pitchFamily="2" charset="-122"/>
              </a:rPr>
              <a:t>在</a:t>
            </a:r>
            <a:r>
              <a:rPr lang="en-US" altLang="zh-CN" i="1" dirty="0">
                <a:latin typeface="Times New Roman" panose="02020603050405020304" pitchFamily="18" charset="0"/>
                <a:ea typeface="宋体" panose="02010600030101010101" pitchFamily="2" charset="-122"/>
              </a:rPr>
              <a:t>τ</a:t>
            </a:r>
            <a:r>
              <a:rPr lang="en-US" altLang="zh-CN" dirty="0">
                <a:latin typeface="Times New Roman" panose="02020603050405020304" pitchFamily="18" charset="0"/>
                <a:ea typeface="宋体" panose="02010600030101010101" pitchFamily="2" charset="-122"/>
              </a:rPr>
              <a:t> = 0</a:t>
            </a:r>
            <a:r>
              <a:rPr lang="zh-CN" altLang="zh-CN" dirty="0">
                <a:ea typeface="宋体" panose="02010600030101010101" pitchFamily="2" charset="-122"/>
                <a:cs typeface="宋体" panose="02010600030101010101" pitchFamily="2" charset="-122"/>
              </a:rPr>
              <a:t>时的相关函数值</a:t>
            </a:r>
            <a:endParaRPr lang="zh-CN" altLang="en-US" dirty="0"/>
          </a:p>
        </p:txBody>
      </p:sp>
      <p:sp>
        <p:nvSpPr>
          <p:cNvPr id="45" name="矩形 44"/>
          <p:cNvSpPr/>
          <p:nvPr/>
        </p:nvSpPr>
        <p:spPr>
          <a:xfrm>
            <a:off x="427148" y="5225482"/>
            <a:ext cx="4470302" cy="477054"/>
          </a:xfrm>
          <a:prstGeom prst="rect">
            <a:avLst/>
          </a:prstGeom>
        </p:spPr>
        <p:txBody>
          <a:bodyPr wrap="square">
            <a:spAutoFit/>
          </a:bodyPr>
          <a:lstStyle/>
          <a:p>
            <a:pPr indent="127000" algn="just" fontAlgn="ctr">
              <a:lnSpc>
                <a:spcPct val="125000"/>
              </a:lnSpc>
              <a:spcAft>
                <a:spcPts val="0"/>
              </a:spcAft>
            </a:pP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因此，相位差的余弦值</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cos</a:t>
            </a:r>
            <a:r>
              <a:rPr lang="en-US" altLang="zh-CN" sz="2000" i="1" kern="100" dirty="0" err="1">
                <a:latin typeface="Times New Roman" panose="02020603050405020304" pitchFamily="18" charset="0"/>
                <a:ea typeface="宋体" panose="02010600030101010101" pitchFamily="2" charset="-122"/>
                <a:cs typeface="Times New Roman" panose="02020603050405020304" pitchFamily="18" charset="0"/>
              </a:rPr>
              <a:t>θ</a:t>
            </a:r>
            <a:r>
              <a:rPr lang="en-US" altLang="zh-CN" sz="2000" i="1" kern="100" baseline="-25000" dirty="0" err="1">
                <a:latin typeface="Times New Roman" panose="02020603050405020304" pitchFamily="18" charset="0"/>
                <a:ea typeface="宋体" panose="02010600030101010101" pitchFamily="2" charset="-122"/>
                <a:cs typeface="Times New Roman" panose="02020603050405020304" pitchFamily="18" charset="0"/>
              </a:rPr>
              <a:t>ab</a:t>
            </a:r>
            <a:r>
              <a:rPr lang="zh-CN" altLang="zh-CN" sz="2000" kern="100" dirty="0">
                <a:latin typeface="Times New Roman" panose="02020603050405020304" pitchFamily="18" charset="0"/>
                <a:ea typeface="宋体" panose="02010600030101010101" pitchFamily="2" charset="-122"/>
                <a:cs typeface="宋体" panose="02010600030101010101" pitchFamily="2" charset="-122"/>
              </a:rPr>
              <a:t>为</a:t>
            </a:r>
            <a:endParaRPr lang="zh-CN" altLang="zh-CN" sz="2000" kern="1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6" name="对象 45"/>
          <p:cNvGraphicFramePr>
            <a:graphicFrameLocks noChangeAspect="1"/>
          </p:cNvGraphicFramePr>
          <p:nvPr>
            <p:extLst>
              <p:ext uri="{D42A27DB-BD31-4B8C-83A1-F6EECF244321}">
                <p14:modId xmlns:p14="http://schemas.microsoft.com/office/powerpoint/2010/main" val="1119480487"/>
              </p:ext>
            </p:extLst>
          </p:nvPr>
        </p:nvGraphicFramePr>
        <p:xfrm>
          <a:off x="3036150" y="5882404"/>
          <a:ext cx="3160648" cy="689643"/>
        </p:xfrm>
        <a:graphic>
          <a:graphicData uri="http://schemas.openxmlformats.org/presentationml/2006/ole">
            <mc:AlternateContent xmlns:mc="http://schemas.openxmlformats.org/markup-compatibility/2006">
              <mc:Choice xmlns:v="urn:schemas-microsoft-com:vml" Requires="v">
                <p:oleObj spid="_x0000_s23609" name="Equation" r:id="rId9" imgW="1971229" imgH="429444" progId="Equation.DSMT4">
                  <p:embed/>
                </p:oleObj>
              </mc:Choice>
              <mc:Fallback>
                <p:oleObj name="Equation" r:id="rId9" imgW="1971229" imgH="429444" progId="Equation.DSMT4">
                  <p:embed/>
                  <p:pic>
                    <p:nvPicPr>
                      <p:cNvPr id="46" name="对象 45"/>
                      <p:cNvPicPr/>
                      <p:nvPr/>
                    </p:nvPicPr>
                    <p:blipFill>
                      <a:blip r:embed="rId10"/>
                      <a:stretch>
                        <a:fillRect/>
                      </a:stretch>
                    </p:blipFill>
                    <p:spPr>
                      <a:xfrm>
                        <a:off x="3036150" y="5882404"/>
                        <a:ext cx="3160648" cy="689643"/>
                      </a:xfrm>
                      <a:prstGeom prst="rect">
                        <a:avLst/>
                      </a:prstGeom>
                    </p:spPr>
                  </p:pic>
                </p:oleObj>
              </mc:Fallback>
            </mc:AlternateContent>
          </a:graphicData>
        </a:graphic>
      </p:graphicFrame>
      <p:sp>
        <p:nvSpPr>
          <p:cNvPr id="48" name="矩形 47"/>
          <p:cNvSpPr/>
          <p:nvPr/>
        </p:nvSpPr>
        <p:spPr>
          <a:xfrm>
            <a:off x="6678123" y="5804510"/>
            <a:ext cx="2504212" cy="369332"/>
          </a:xfrm>
          <a:prstGeom prst="rect">
            <a:avLst/>
          </a:prstGeom>
        </p:spPr>
        <p:txBody>
          <a:bodyPr wrap="square">
            <a:spAutoFit/>
          </a:bodyPr>
          <a:lstStyle/>
          <a:p>
            <a:r>
              <a:rPr lang="en-US" altLang="zh-CN" i="1" dirty="0" err="1">
                <a:latin typeface="Times New Roman" panose="02020603050405020304" pitchFamily="18" charset="0"/>
                <a:ea typeface="宋体" panose="02010600030101010101" pitchFamily="2" charset="-122"/>
              </a:rPr>
              <a:t>θ</a:t>
            </a:r>
            <a:r>
              <a:rPr lang="en-US" altLang="zh-CN" i="1" baseline="-25000" dirty="0" err="1">
                <a:latin typeface="Times New Roman" panose="02020603050405020304" pitchFamily="18" charset="0"/>
                <a:ea typeface="宋体" panose="02010600030101010101" pitchFamily="2" charset="-122"/>
              </a:rPr>
              <a:t>ab</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i="1" dirty="0">
                <a:latin typeface="Times New Roman" panose="02020603050405020304" pitchFamily="18" charset="0"/>
                <a:ea typeface="宋体" panose="02010600030101010101" pitchFamily="2" charset="-122"/>
              </a:rPr>
              <a:t>a</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t</a:t>
            </a:r>
            <a:r>
              <a:rPr lang="en-US" altLang="zh-CN"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rPr>
              <a:t>b</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t</a:t>
            </a:r>
            <a:r>
              <a:rPr lang="en-US" altLang="zh-CN"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的相位差</a:t>
            </a:r>
            <a:endParaRPr lang="zh-CN" altLang="en-US" dirty="0"/>
          </a:p>
        </p:txBody>
      </p:sp>
      <p:sp>
        <p:nvSpPr>
          <p:cNvPr id="49" name="矩形 48"/>
          <p:cNvSpPr/>
          <p:nvPr/>
        </p:nvSpPr>
        <p:spPr>
          <a:xfrm>
            <a:off x="611194" y="3214785"/>
            <a:ext cx="4343558" cy="400110"/>
          </a:xfrm>
          <a:prstGeom prst="rect">
            <a:avLst/>
          </a:prstGeom>
        </p:spPr>
        <p:txBody>
          <a:bodyPr wrap="square">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可得两正弦信号的互相关函数</a:t>
            </a:r>
            <a:endParaRPr lang="zh-CN" altLang="en-US" sz="2000" dirty="0"/>
          </a:p>
        </p:txBody>
      </p:sp>
    </p:spTree>
    <p:extLst>
      <p:ext uri="{BB962C8B-B14F-4D97-AF65-F5344CB8AC3E}">
        <p14:creationId xmlns:p14="http://schemas.microsoft.com/office/powerpoint/2010/main" val="306773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par>
                                <p:cTn id="24" presetID="22" presetClass="entr" presetSubtype="4"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arn(inVertical)">
                                      <p:cBhvr>
                                        <p:cTn id="34" dur="500"/>
                                        <p:tgtEl>
                                          <p:spTgt spid="32"/>
                                        </p:tgtEl>
                                      </p:cBhvr>
                                    </p:animEffect>
                                  </p:childTnLst>
                                </p:cTn>
                              </p:par>
                              <p:par>
                                <p:cTn id="35" presetID="16" presetClass="entr" presetSubtype="2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arn(inVertical)">
                                      <p:cBhvr>
                                        <p:cTn id="37" dur="500"/>
                                        <p:tgtEl>
                                          <p:spTgt spid="41"/>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arn(inVertical)">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4"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27" grpId="0"/>
      <p:bldP spid="30" grpId="0"/>
      <p:bldP spid="32" grpId="0"/>
      <p:bldP spid="43" grpId="0"/>
      <p:bldP spid="45" grpId="0"/>
      <p:bldP spid="48"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736" y="347472"/>
            <a:ext cx="10515600" cy="822008"/>
          </a:xfrm>
        </p:spPr>
        <p:txBody>
          <a:bodyPr>
            <a:normAutofit/>
          </a:bodyPr>
          <a:lstStyle/>
          <a:p>
            <a:r>
              <a:rPr lang="zh-CN" altLang="en-US" sz="2400" b="1" dirty="0">
                <a:solidFill>
                  <a:srgbClr val="C00000"/>
                </a:solidFill>
                <a:latin typeface="+mn-lt"/>
                <a:ea typeface="+mn-ea"/>
                <a:cs typeface="+mn-cs"/>
              </a:rPr>
              <a:t>单相电感辨识结果</a:t>
            </a:r>
          </a:p>
        </p:txBody>
      </p:sp>
      <p:sp>
        <p:nvSpPr>
          <p:cNvPr id="16" name="矩形 15"/>
          <p:cNvSpPr/>
          <p:nvPr/>
        </p:nvSpPr>
        <p:spPr>
          <a:xfrm>
            <a:off x="794360" y="1020349"/>
            <a:ext cx="10275975" cy="1477328"/>
          </a:xfrm>
          <a:prstGeom prst="rect">
            <a:avLst/>
          </a:prstGeom>
        </p:spPr>
        <p:txBody>
          <a:bodyPr wrap="square">
            <a:spAutoFit/>
          </a:bodyPr>
          <a:lstStyle/>
          <a:p>
            <a:pPr indent="304800" algn="just">
              <a:lnSpc>
                <a:spcPct val="125000"/>
              </a:lnSpc>
              <a:spcAft>
                <a:spcPts val="0"/>
              </a:spcAft>
            </a:pPr>
            <a:r>
              <a:rPr lang="zh-CN" altLang="zh-CN" kern="0" dirty="0">
                <a:solidFill>
                  <a:srgbClr val="000000"/>
                </a:solidFill>
                <a:ea typeface="宋体" panose="02010600030101010101" pitchFamily="2" charset="-122"/>
                <a:cs typeface="Times New Roman" panose="02020603050405020304" pitchFamily="18" charset="0"/>
              </a:rPr>
              <a:t>实验中</a:t>
            </a:r>
            <a:r>
              <a:rPr lang="zh-CN" altLang="zh-CN" kern="100" dirty="0">
                <a:ea typeface="宋体" panose="02010600030101010101" pitchFamily="2" charset="-122"/>
                <a:cs typeface="Times New Roman" panose="02020603050405020304" pitchFamily="18" charset="0"/>
              </a:rPr>
              <a:t>施加在</a:t>
            </a:r>
            <a:r>
              <a:rPr lang="en-US" altLang="zh-CN" kern="100" dirty="0">
                <a:ea typeface="宋体" panose="02010600030101010101" pitchFamily="2" charset="-122"/>
                <a:cs typeface="Times New Roman" panose="02020603050405020304" pitchFamily="18" charset="0"/>
              </a:rPr>
              <a:t>A</a:t>
            </a:r>
            <a:r>
              <a:rPr lang="zh-CN" altLang="zh-CN" kern="100" dirty="0">
                <a:ea typeface="宋体" panose="02010600030101010101" pitchFamily="2" charset="-122"/>
                <a:cs typeface="Times New Roman" panose="02020603050405020304" pitchFamily="18" charset="0"/>
              </a:rPr>
              <a:t>、</a:t>
            </a:r>
            <a:r>
              <a:rPr lang="en-US" altLang="zh-CN" kern="100" dirty="0">
                <a:ea typeface="宋体" panose="02010600030101010101" pitchFamily="2" charset="-122"/>
                <a:cs typeface="Times New Roman" panose="02020603050405020304" pitchFamily="18" charset="0"/>
              </a:rPr>
              <a:t>B</a:t>
            </a:r>
            <a:r>
              <a:rPr lang="zh-CN" altLang="zh-CN" kern="100" dirty="0">
                <a:ea typeface="宋体" panose="02010600030101010101" pitchFamily="2" charset="-122"/>
                <a:cs typeface="Times New Roman" panose="02020603050405020304" pitchFamily="18" charset="0"/>
              </a:rPr>
              <a:t>两相间电压</a:t>
            </a:r>
            <a:r>
              <a:rPr lang="en-US" altLang="zh-CN" i="1" kern="100" dirty="0" err="1">
                <a:ea typeface="宋体" panose="02010600030101010101" pitchFamily="2" charset="-122"/>
                <a:cs typeface="Times New Roman" panose="02020603050405020304" pitchFamily="18" charset="0"/>
              </a:rPr>
              <a:t>u</a:t>
            </a:r>
            <a:r>
              <a:rPr lang="en-US" altLang="zh-CN" i="1" kern="100" baseline="-25000" dirty="0" err="1">
                <a:ea typeface="宋体" panose="02010600030101010101" pitchFamily="2" charset="-122"/>
                <a:cs typeface="Times New Roman" panose="02020603050405020304" pitchFamily="18" charset="0"/>
              </a:rPr>
              <a:t>ab</a:t>
            </a:r>
            <a:r>
              <a:rPr lang="zh-CN" altLang="zh-CN" kern="100" dirty="0">
                <a:ea typeface="宋体" panose="02010600030101010101" pitchFamily="2" charset="-122"/>
                <a:cs typeface="Times New Roman" panose="02020603050405020304" pitchFamily="18" charset="0"/>
              </a:rPr>
              <a:t>的频率为</a:t>
            </a:r>
            <a:r>
              <a:rPr lang="en-US" altLang="zh-CN" kern="100" dirty="0">
                <a:ea typeface="宋体" panose="02010600030101010101" pitchFamily="2" charset="-122"/>
                <a:cs typeface="Times New Roman" panose="02020603050405020304" pitchFamily="18" charset="0"/>
              </a:rPr>
              <a:t>50 Hz</a:t>
            </a:r>
            <a:r>
              <a:rPr lang="zh-CN" altLang="zh-CN" kern="100" dirty="0">
                <a:ea typeface="宋体" panose="02010600030101010101" pitchFamily="2" charset="-122"/>
                <a:cs typeface="Times New Roman" panose="02020603050405020304" pitchFamily="18" charset="0"/>
              </a:rPr>
              <a:t>。待电流稳定后，系统每隔</a:t>
            </a:r>
            <a:r>
              <a:rPr lang="en-US" altLang="zh-CN" kern="100" dirty="0">
                <a:ea typeface="宋体" panose="02010600030101010101" pitchFamily="2" charset="-122"/>
                <a:cs typeface="Times New Roman" panose="02020603050405020304" pitchFamily="18" charset="0"/>
              </a:rPr>
              <a:t>0.05 </a:t>
            </a:r>
            <a:r>
              <a:rPr lang="en-US" altLang="zh-CN" kern="100" dirty="0" err="1">
                <a:ea typeface="宋体" panose="02010600030101010101" pitchFamily="2" charset="-122"/>
                <a:cs typeface="Times New Roman" panose="02020603050405020304" pitchFamily="18" charset="0"/>
              </a:rPr>
              <a:t>ms</a:t>
            </a:r>
            <a:r>
              <a:rPr lang="zh-CN" altLang="zh-CN" kern="100" dirty="0">
                <a:ea typeface="宋体" panose="02010600030101010101" pitchFamily="2" charset="-122"/>
                <a:cs typeface="Times New Roman" panose="02020603050405020304" pitchFamily="18" charset="0"/>
              </a:rPr>
              <a:t>采样一次，一共采集</a:t>
            </a:r>
            <a:r>
              <a:rPr lang="en-US" altLang="zh-CN" kern="100" dirty="0">
                <a:ea typeface="宋体" panose="02010600030101010101" pitchFamily="2" charset="-122"/>
                <a:cs typeface="Times New Roman" panose="02020603050405020304" pitchFamily="18" charset="0"/>
              </a:rPr>
              <a:t>1000</a:t>
            </a:r>
            <a:r>
              <a:rPr lang="zh-CN" altLang="zh-CN" kern="100" dirty="0">
                <a:ea typeface="宋体" panose="02010600030101010101" pitchFamily="2" charset="-122"/>
                <a:cs typeface="Times New Roman" panose="02020603050405020304" pitchFamily="18" charset="0"/>
              </a:rPr>
              <a:t>次，其数据信息大约</a:t>
            </a:r>
            <a:r>
              <a:rPr lang="en-US" altLang="zh-CN" kern="100" dirty="0">
                <a:ea typeface="宋体" panose="02010600030101010101" pitchFamily="2" charset="-122"/>
                <a:cs typeface="Times New Roman" panose="02020603050405020304" pitchFamily="18" charset="0"/>
              </a:rPr>
              <a:t>2.5</a:t>
            </a:r>
            <a:r>
              <a:rPr lang="zh-CN" altLang="zh-CN" kern="100" dirty="0">
                <a:ea typeface="宋体" panose="02010600030101010101" pitchFamily="2" charset="-122"/>
                <a:cs typeface="Times New Roman" panose="02020603050405020304" pitchFamily="18" charset="0"/>
              </a:rPr>
              <a:t>个周期。在数据采集完成后，在数字处理器中利用函数相关法处理电压电流信号，计算其电压幅值、电流幅值以及其相位差。单相实验与直流实验类似，在相同频率下给定不同电压幅值，即</a:t>
            </a:r>
            <a:r>
              <a:rPr lang="en-US" altLang="zh-CN" kern="100" dirty="0">
                <a:ea typeface="宋体" panose="02010600030101010101" pitchFamily="2" charset="-122"/>
                <a:cs typeface="Times New Roman" panose="02020603050405020304" pitchFamily="18" charset="0"/>
              </a:rPr>
              <a:t>U</a:t>
            </a:r>
            <a:r>
              <a:rPr lang="en-US" altLang="zh-CN" i="1" kern="100" baseline="-25000" dirty="0">
                <a:ea typeface="宋体" panose="02010600030101010101" pitchFamily="2" charset="-122"/>
                <a:cs typeface="Times New Roman" panose="02020603050405020304" pitchFamily="18" charset="0"/>
              </a:rPr>
              <a:t>ab</a:t>
            </a:r>
            <a:r>
              <a:rPr lang="en-US" altLang="zh-CN" kern="100" baseline="-25000" dirty="0">
                <a:ea typeface="宋体" panose="02010600030101010101" pitchFamily="2" charset="-122"/>
                <a:cs typeface="Times New Roman" panose="02020603050405020304" pitchFamily="18" charset="0"/>
              </a:rPr>
              <a:t>_REF1</a:t>
            </a:r>
            <a:r>
              <a:rPr lang="zh-CN" altLang="zh-CN" kern="100" dirty="0">
                <a:ea typeface="宋体" panose="02010600030101010101" pitchFamily="2" charset="-122"/>
                <a:cs typeface="Times New Roman" panose="02020603050405020304" pitchFamily="18" charset="0"/>
              </a:rPr>
              <a:t>给定</a:t>
            </a:r>
            <a:r>
              <a:rPr lang="en-US" altLang="zh-CN" kern="100" dirty="0">
                <a:ea typeface="宋体" panose="02010600030101010101" pitchFamily="2" charset="-122"/>
                <a:cs typeface="Times New Roman" panose="02020603050405020304" pitchFamily="18" charset="0"/>
              </a:rPr>
              <a:t>80V</a:t>
            </a:r>
            <a:r>
              <a:rPr lang="zh-CN" altLang="zh-CN" kern="100" dirty="0">
                <a:ea typeface="宋体" panose="02010600030101010101" pitchFamily="2" charset="-122"/>
                <a:cs typeface="Times New Roman" panose="02020603050405020304" pitchFamily="18" charset="0"/>
              </a:rPr>
              <a:t>，</a:t>
            </a:r>
            <a:r>
              <a:rPr lang="en-US" altLang="zh-CN" kern="100" dirty="0">
                <a:ea typeface="宋体" panose="02010600030101010101" pitchFamily="2" charset="-122"/>
                <a:cs typeface="Times New Roman" panose="02020603050405020304" pitchFamily="18" charset="0"/>
              </a:rPr>
              <a:t>U</a:t>
            </a:r>
            <a:r>
              <a:rPr lang="en-US" altLang="zh-CN" i="1" kern="100" baseline="-25000" dirty="0">
                <a:ea typeface="宋体" panose="02010600030101010101" pitchFamily="2" charset="-122"/>
                <a:cs typeface="Times New Roman" panose="02020603050405020304" pitchFamily="18" charset="0"/>
              </a:rPr>
              <a:t>ab</a:t>
            </a:r>
            <a:r>
              <a:rPr lang="en-US" altLang="zh-CN" kern="100" baseline="-25000" dirty="0">
                <a:ea typeface="宋体" panose="02010600030101010101" pitchFamily="2" charset="-122"/>
                <a:cs typeface="Times New Roman" panose="02020603050405020304" pitchFamily="18" charset="0"/>
              </a:rPr>
              <a:t>_REF2</a:t>
            </a:r>
            <a:r>
              <a:rPr lang="zh-CN" altLang="zh-CN" kern="100" dirty="0">
                <a:ea typeface="宋体" panose="02010600030101010101" pitchFamily="2" charset="-122"/>
                <a:cs typeface="Times New Roman" panose="02020603050405020304" pitchFamily="18" charset="0"/>
              </a:rPr>
              <a:t>给不同的电压值，其范围在</a:t>
            </a:r>
            <a:r>
              <a:rPr lang="en-US" altLang="zh-CN" kern="100" dirty="0">
                <a:ea typeface="宋体" panose="02010600030101010101" pitchFamily="2" charset="-122"/>
                <a:cs typeface="Times New Roman" panose="02020603050405020304" pitchFamily="18" charset="0"/>
              </a:rPr>
              <a:t>100 V~300 V</a:t>
            </a:r>
            <a:r>
              <a:rPr lang="zh-CN" altLang="zh-CN" kern="100" dirty="0">
                <a:ea typeface="宋体" panose="02010600030101010101" pitchFamily="2" charset="-122"/>
                <a:cs typeface="Times New Roman" panose="02020603050405020304" pitchFamily="18" charset="0"/>
              </a:rPr>
              <a:t>。</a:t>
            </a:r>
          </a:p>
        </p:txBody>
      </p:sp>
      <p:grpSp>
        <p:nvGrpSpPr>
          <p:cNvPr id="18" name="组合 17"/>
          <p:cNvGrpSpPr/>
          <p:nvPr/>
        </p:nvGrpSpPr>
        <p:grpSpPr>
          <a:xfrm>
            <a:off x="884237" y="2497677"/>
            <a:ext cx="4830763" cy="2853770"/>
            <a:chOff x="613458" y="2616676"/>
            <a:chExt cx="4830763" cy="2853770"/>
          </a:xfrm>
        </p:grpSpPr>
        <p:graphicFrame>
          <p:nvGraphicFramePr>
            <p:cNvPr id="19" name="对象 18"/>
            <p:cNvGraphicFramePr>
              <a:graphicFrameLocks noChangeAspect="1"/>
            </p:cNvGraphicFramePr>
            <p:nvPr/>
          </p:nvGraphicFramePr>
          <p:xfrm>
            <a:off x="613458" y="2616676"/>
            <a:ext cx="4830763" cy="2484438"/>
          </p:xfrm>
          <a:graphic>
            <a:graphicData uri="http://schemas.openxmlformats.org/presentationml/2006/ole">
              <mc:AlternateContent xmlns:mc="http://schemas.openxmlformats.org/markup-compatibility/2006">
                <mc:Choice xmlns:v="urn:schemas-microsoft-com:vml" Requires="v">
                  <p:oleObj spid="_x0000_s24630" name="Visio" r:id="rId3" imgW="4838346" imgH="2476342" progId="Visio.Drawing.15">
                    <p:embed/>
                  </p:oleObj>
                </mc:Choice>
                <mc:Fallback>
                  <p:oleObj name="Visio" r:id="rId3" imgW="4838346" imgH="2476342" progId="Visio.Drawing.15">
                    <p:embed/>
                    <p:pic>
                      <p:nvPicPr>
                        <p:cNvPr id="19" name="对象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58" y="2616676"/>
                          <a:ext cx="4830763" cy="2484438"/>
                        </a:xfrm>
                        <a:prstGeom prst="rect">
                          <a:avLst/>
                        </a:prstGeom>
                        <a:solidFill>
                          <a:schemeClr val="bg1"/>
                        </a:solidFill>
                      </p:spPr>
                    </p:pic>
                  </p:oleObj>
                </mc:Fallback>
              </mc:AlternateContent>
            </a:graphicData>
          </a:graphic>
        </p:graphicFrame>
        <p:sp>
          <p:nvSpPr>
            <p:cNvPr id="20" name="矩形 19"/>
            <p:cNvSpPr/>
            <p:nvPr/>
          </p:nvSpPr>
          <p:spPr>
            <a:xfrm>
              <a:off x="1060732" y="5101114"/>
              <a:ext cx="4075757" cy="369332"/>
            </a:xfrm>
            <a:prstGeom prst="rect">
              <a:avLst/>
            </a:prstGeom>
            <a:solidFill>
              <a:schemeClr val="bg1"/>
            </a:solidFill>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转子电阻辨识结果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非线性误差补偿前</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pSp>
      <p:grpSp>
        <p:nvGrpSpPr>
          <p:cNvPr id="21" name="组合 20"/>
          <p:cNvGrpSpPr/>
          <p:nvPr/>
        </p:nvGrpSpPr>
        <p:grpSpPr>
          <a:xfrm>
            <a:off x="6039868" y="2497677"/>
            <a:ext cx="4770438" cy="2791857"/>
            <a:chOff x="5891496" y="2678589"/>
            <a:chExt cx="4770438" cy="2791857"/>
          </a:xfrm>
        </p:grpSpPr>
        <p:graphicFrame>
          <p:nvGraphicFramePr>
            <p:cNvPr id="22" name="对象 21"/>
            <p:cNvGraphicFramePr>
              <a:graphicFrameLocks noChangeAspect="1"/>
            </p:cNvGraphicFramePr>
            <p:nvPr/>
          </p:nvGraphicFramePr>
          <p:xfrm>
            <a:off x="5891496" y="2678589"/>
            <a:ext cx="4770438" cy="2422525"/>
          </p:xfrm>
          <a:graphic>
            <a:graphicData uri="http://schemas.openxmlformats.org/presentationml/2006/ole">
              <mc:AlternateContent xmlns:mc="http://schemas.openxmlformats.org/markup-compatibility/2006">
                <mc:Choice xmlns:v="urn:schemas-microsoft-com:vml" Requires="v">
                  <p:oleObj spid="_x0000_s24631" name="Visio" r:id="rId5" imgW="4781601" imgH="2428914" progId="Visio.Drawing.15">
                    <p:embed/>
                  </p:oleObj>
                </mc:Choice>
                <mc:Fallback>
                  <p:oleObj name="Visio" r:id="rId5" imgW="4781601" imgH="2428914" progId="Visio.Drawing.15">
                    <p:embed/>
                    <p:pic>
                      <p:nvPicPr>
                        <p:cNvPr id="22" name="对象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1496" y="2678589"/>
                          <a:ext cx="4770438" cy="2422525"/>
                        </a:xfrm>
                        <a:prstGeom prst="rect">
                          <a:avLst/>
                        </a:prstGeom>
                        <a:solidFill>
                          <a:schemeClr val="bg1"/>
                        </a:solidFill>
                      </p:spPr>
                    </p:pic>
                  </p:oleObj>
                </mc:Fallback>
              </mc:AlternateContent>
            </a:graphicData>
          </a:graphic>
        </p:graphicFrame>
        <p:sp>
          <p:nvSpPr>
            <p:cNvPr id="23" name="矩形 22"/>
            <p:cNvSpPr/>
            <p:nvPr/>
          </p:nvSpPr>
          <p:spPr>
            <a:xfrm>
              <a:off x="6260778" y="5101114"/>
              <a:ext cx="4031873" cy="369332"/>
            </a:xfrm>
            <a:prstGeom prst="rect">
              <a:avLst/>
            </a:prstGeom>
            <a:solidFill>
              <a:schemeClr val="bg1"/>
            </a:solidFill>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转子电阻辨识结果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非线性误差补偿后</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pSp>
      <p:grpSp>
        <p:nvGrpSpPr>
          <p:cNvPr id="24" name="组合 23"/>
          <p:cNvGrpSpPr/>
          <p:nvPr/>
        </p:nvGrpSpPr>
        <p:grpSpPr>
          <a:xfrm>
            <a:off x="1213216" y="5440079"/>
            <a:ext cx="9198639" cy="1200329"/>
            <a:chOff x="1091254" y="4264593"/>
            <a:chExt cx="9198639" cy="1200329"/>
          </a:xfrm>
        </p:grpSpPr>
        <p:sp>
          <p:nvSpPr>
            <p:cNvPr id="25" name="矩形 24"/>
            <p:cNvSpPr/>
            <p:nvPr/>
          </p:nvSpPr>
          <p:spPr>
            <a:xfrm>
              <a:off x="1091254" y="4264593"/>
              <a:ext cx="9198639" cy="1200329"/>
            </a:xfrm>
            <a:prstGeom prst="rect">
              <a:avLst/>
            </a:prstGeom>
          </p:spPr>
          <p:txBody>
            <a:bodyPr wrap="square">
              <a:spAutoFit/>
            </a:bodyPr>
            <a:lstStyle/>
            <a:p>
              <a:r>
                <a:rPr lang="zh-CN" altLang="en-US" dirty="0"/>
                <a:t>左图未加非线性补偿前的转子电阻辨识值，从实验结果中可以发现，其辨识结果不稳定，在一定范围内振荡，波动范围大，且辨识值略微偏大，接近定子电阻值。</a:t>
              </a:r>
              <a:endParaRPr lang="en-US" altLang="zh-CN" dirty="0"/>
            </a:p>
            <a:p>
              <a:r>
                <a:rPr lang="zh-CN" altLang="en-US" dirty="0"/>
                <a:t>而右图为加入非线性补偿的转子电阻辨识值，图中   为辨识值， 为电机转子电阻参考值从实验结果中可以发现，辨识结果波动较小，且结果稳定。</a:t>
              </a:r>
            </a:p>
          </p:txBody>
        </p:sp>
        <p:graphicFrame>
          <p:nvGraphicFramePr>
            <p:cNvPr id="26" name="对象 25"/>
            <p:cNvGraphicFramePr>
              <a:graphicFrameLocks noChangeAspect="1"/>
            </p:cNvGraphicFramePr>
            <p:nvPr/>
          </p:nvGraphicFramePr>
          <p:xfrm>
            <a:off x="6202680" y="4781233"/>
            <a:ext cx="218440" cy="409575"/>
          </p:xfrm>
          <a:graphic>
            <a:graphicData uri="http://schemas.openxmlformats.org/presentationml/2006/ole">
              <mc:AlternateContent xmlns:mc="http://schemas.openxmlformats.org/markup-compatibility/2006">
                <mc:Choice xmlns:v="urn:schemas-microsoft-com:vml" Requires="v">
                  <p:oleObj spid="_x0000_s24632" name="Equation" r:id="rId7" imgW="152242" imgH="286296" progId="Equation.DSMT4">
                    <p:embed/>
                  </p:oleObj>
                </mc:Choice>
                <mc:Fallback>
                  <p:oleObj name="Equation" r:id="rId7" imgW="152242" imgH="286296" progId="Equation.DSMT4">
                    <p:embed/>
                    <p:pic>
                      <p:nvPicPr>
                        <p:cNvPr id="26" name="对象 25"/>
                        <p:cNvPicPr/>
                        <p:nvPr/>
                      </p:nvPicPr>
                      <p:blipFill>
                        <a:blip r:embed="rId8"/>
                        <a:stretch>
                          <a:fillRect/>
                        </a:stretch>
                      </p:blipFill>
                      <p:spPr>
                        <a:xfrm>
                          <a:off x="6202680" y="4781233"/>
                          <a:ext cx="218440" cy="409575"/>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7386320" y="4812571"/>
            <a:ext cx="228600" cy="342900"/>
          </p:xfrm>
          <a:graphic>
            <a:graphicData uri="http://schemas.openxmlformats.org/presentationml/2006/ole">
              <mc:AlternateContent xmlns:mc="http://schemas.openxmlformats.org/markup-compatibility/2006">
                <mc:Choice xmlns:v="urn:schemas-microsoft-com:vml" Requires="v">
                  <p:oleObj spid="_x0000_s24633" name="Equation" r:id="rId9" imgW="152242" imgH="228965" progId="Equation.DSMT4">
                    <p:embed/>
                  </p:oleObj>
                </mc:Choice>
                <mc:Fallback>
                  <p:oleObj name="Equation" r:id="rId9" imgW="152242" imgH="228965" progId="Equation.DSMT4">
                    <p:embed/>
                    <p:pic>
                      <p:nvPicPr>
                        <p:cNvPr id="27" name="对象 26"/>
                        <p:cNvPicPr/>
                        <p:nvPr/>
                      </p:nvPicPr>
                      <p:blipFill>
                        <a:blip r:embed="rId10"/>
                        <a:stretch>
                          <a:fillRect/>
                        </a:stretch>
                      </p:blipFill>
                      <p:spPr>
                        <a:xfrm>
                          <a:off x="7386320" y="4812571"/>
                          <a:ext cx="228600" cy="342900"/>
                        </a:xfrm>
                        <a:prstGeom prst="rect">
                          <a:avLst/>
                        </a:prstGeom>
                      </p:spPr>
                    </p:pic>
                  </p:oleObj>
                </mc:Fallback>
              </mc:AlternateContent>
            </a:graphicData>
          </a:graphic>
        </p:graphicFrame>
      </p:grpSp>
    </p:spTree>
    <p:extLst>
      <p:ext uri="{BB962C8B-B14F-4D97-AF65-F5344CB8AC3E}">
        <p14:creationId xmlns:p14="http://schemas.microsoft.com/office/powerpoint/2010/main" val="363363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736" y="347472"/>
            <a:ext cx="10515600" cy="822008"/>
          </a:xfrm>
        </p:spPr>
        <p:txBody>
          <a:bodyPr>
            <a:normAutofit/>
          </a:bodyPr>
          <a:lstStyle/>
          <a:p>
            <a:r>
              <a:rPr lang="zh-CN" altLang="en-US" sz="4000" dirty="0"/>
              <a:t>单相堵转实验辨识结果</a:t>
            </a:r>
          </a:p>
        </p:txBody>
      </p:sp>
      <p:grpSp>
        <p:nvGrpSpPr>
          <p:cNvPr id="14" name="组合 13"/>
          <p:cNvGrpSpPr/>
          <p:nvPr/>
        </p:nvGrpSpPr>
        <p:grpSpPr>
          <a:xfrm>
            <a:off x="669071" y="1244541"/>
            <a:ext cx="5637714" cy="3067994"/>
            <a:chOff x="564966" y="1078212"/>
            <a:chExt cx="5637714" cy="3067994"/>
          </a:xfrm>
        </p:grpSpPr>
        <p:graphicFrame>
          <p:nvGraphicFramePr>
            <p:cNvPr id="15" name="对象 14"/>
            <p:cNvGraphicFramePr>
              <a:graphicFrameLocks noChangeAspect="1"/>
            </p:cNvGraphicFramePr>
            <p:nvPr/>
          </p:nvGraphicFramePr>
          <p:xfrm>
            <a:off x="564966" y="1078212"/>
            <a:ext cx="5637714" cy="2700000"/>
          </p:xfrm>
          <a:graphic>
            <a:graphicData uri="http://schemas.openxmlformats.org/presentationml/2006/ole">
              <mc:AlternateContent xmlns:mc="http://schemas.openxmlformats.org/markup-compatibility/2006">
                <mc:Choice xmlns:v="urn:schemas-microsoft-com:vml" Requires="v">
                  <p:oleObj spid="_x0000_s25654" name="Visio" r:id="rId3" imgW="5038238" imgH="2419311" progId="Visio.Drawing.15">
                    <p:embed/>
                  </p:oleObj>
                </mc:Choice>
                <mc:Fallback>
                  <p:oleObj name="Visio" r:id="rId3" imgW="5038238" imgH="2419311" progId="Visio.Drawing.15">
                    <p:embed/>
                    <p:pic>
                      <p:nvPicPr>
                        <p:cNvPr id="15"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66" y="1078212"/>
                          <a:ext cx="5637714" cy="2700000"/>
                        </a:xfrm>
                        <a:prstGeom prst="rect">
                          <a:avLst/>
                        </a:prstGeom>
                        <a:solidFill>
                          <a:schemeClr val="bg1"/>
                        </a:solidFill>
                      </p:spPr>
                    </p:pic>
                  </p:oleObj>
                </mc:Fallback>
              </mc:AlternateContent>
            </a:graphicData>
          </a:graphic>
        </p:graphicFrame>
        <p:sp>
          <p:nvSpPr>
            <p:cNvPr id="17" name="矩形 16"/>
            <p:cNvSpPr/>
            <p:nvPr/>
          </p:nvSpPr>
          <p:spPr>
            <a:xfrm>
              <a:off x="1252470" y="3776874"/>
              <a:ext cx="4262705" cy="369332"/>
            </a:xfrm>
            <a:prstGeom prst="rect">
              <a:avLst/>
            </a:prstGeom>
            <a:solidFill>
              <a:schemeClr val="bg1"/>
            </a:solidFill>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定转子漏感辨识结果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非线性误差补偿前</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pSp>
      <p:grpSp>
        <p:nvGrpSpPr>
          <p:cNvPr id="28" name="组合 27"/>
          <p:cNvGrpSpPr/>
          <p:nvPr/>
        </p:nvGrpSpPr>
        <p:grpSpPr>
          <a:xfrm>
            <a:off x="6306784" y="1244541"/>
            <a:ext cx="5535871" cy="3045494"/>
            <a:chOff x="6421120" y="1078212"/>
            <a:chExt cx="5535871" cy="3045494"/>
          </a:xfrm>
        </p:grpSpPr>
        <p:graphicFrame>
          <p:nvGraphicFramePr>
            <p:cNvPr id="29" name="对象 28"/>
            <p:cNvGraphicFramePr>
              <a:graphicFrameLocks noChangeAspect="1"/>
            </p:cNvGraphicFramePr>
            <p:nvPr/>
          </p:nvGraphicFramePr>
          <p:xfrm>
            <a:off x="6421120" y="1078212"/>
            <a:ext cx="5535871" cy="2700000"/>
          </p:xfrm>
          <a:graphic>
            <a:graphicData uri="http://schemas.openxmlformats.org/presentationml/2006/ole">
              <mc:AlternateContent xmlns:mc="http://schemas.openxmlformats.org/markup-compatibility/2006">
                <mc:Choice xmlns:v="urn:schemas-microsoft-com:vml" Requires="v">
                  <p:oleObj spid="_x0000_s25655" name="Visio" r:id="rId5" imgW="5038743" imgH="2457411" progId="Visio.Drawing.15">
                    <p:embed/>
                  </p:oleObj>
                </mc:Choice>
                <mc:Fallback>
                  <p:oleObj name="Visio" r:id="rId5" imgW="5038743" imgH="2457411" progId="Visio.Drawing.15">
                    <p:embed/>
                    <p:pic>
                      <p:nvPicPr>
                        <p:cNvPr id="29" name="对象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1120" y="1078212"/>
                          <a:ext cx="5535871" cy="2700000"/>
                        </a:xfrm>
                        <a:prstGeom prst="rect">
                          <a:avLst/>
                        </a:prstGeom>
                        <a:solidFill>
                          <a:schemeClr val="bg1"/>
                        </a:solidFill>
                      </p:spPr>
                    </p:pic>
                  </p:oleObj>
                </mc:Fallback>
              </mc:AlternateContent>
            </a:graphicData>
          </a:graphic>
        </p:graphicFrame>
        <p:sp>
          <p:nvSpPr>
            <p:cNvPr id="30" name="矩形 29"/>
            <p:cNvSpPr/>
            <p:nvPr/>
          </p:nvSpPr>
          <p:spPr>
            <a:xfrm>
              <a:off x="7057702" y="3754374"/>
              <a:ext cx="4262705" cy="369332"/>
            </a:xfrm>
            <a:prstGeom prst="rect">
              <a:avLst/>
            </a:prstGeom>
            <a:solidFill>
              <a:schemeClr val="bg1"/>
            </a:solidFill>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定转子漏感辨识结果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非线性误差补偿后</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pSp>
      <p:grpSp>
        <p:nvGrpSpPr>
          <p:cNvPr id="31" name="组合 30"/>
          <p:cNvGrpSpPr/>
          <p:nvPr/>
        </p:nvGrpSpPr>
        <p:grpSpPr>
          <a:xfrm>
            <a:off x="1076967" y="4365632"/>
            <a:ext cx="9291998" cy="1477328"/>
            <a:chOff x="1091255" y="4501363"/>
            <a:chExt cx="9291998" cy="1477328"/>
          </a:xfrm>
        </p:grpSpPr>
        <p:sp>
          <p:nvSpPr>
            <p:cNvPr id="32" name="矩形 31"/>
            <p:cNvSpPr/>
            <p:nvPr/>
          </p:nvSpPr>
          <p:spPr>
            <a:xfrm>
              <a:off x="1091255" y="4501363"/>
              <a:ext cx="9291998" cy="1477328"/>
            </a:xfrm>
            <a:prstGeom prst="rect">
              <a:avLst/>
            </a:prstGeom>
          </p:spPr>
          <p:txBody>
            <a:bodyPr wrap="square">
              <a:spAutoFit/>
            </a:bodyPr>
            <a:lstStyle/>
            <a:p>
              <a:r>
                <a:rPr lang="zh-CN" altLang="en-US" dirty="0"/>
                <a:t>左图为未加误差补偿的定转子漏感辨识结果，同样可以从实验结果中发现其辨识结果与参考值偏离，且波动范围极大，辨识结果不稳定。</a:t>
              </a:r>
              <a:endParaRPr lang="en-US" altLang="zh-CN" dirty="0"/>
            </a:p>
            <a:p>
              <a:endParaRPr lang="en-US" altLang="zh-CN" dirty="0"/>
            </a:p>
            <a:p>
              <a:r>
                <a:rPr lang="zh-CN" altLang="en-US" dirty="0"/>
                <a:t>而右图为误差补偿后的辨识结果，图中       为辨识值，      为电机定转子漏感参考值，从实验结果发现，加入误差补偿后，其辨识值较为稳定，波动范围小。</a:t>
              </a:r>
            </a:p>
          </p:txBody>
        </p:sp>
        <p:graphicFrame>
          <p:nvGraphicFramePr>
            <p:cNvPr id="33" name="对象 32"/>
            <p:cNvGraphicFramePr>
              <a:graphicFrameLocks noChangeAspect="1"/>
            </p:cNvGraphicFramePr>
            <p:nvPr/>
          </p:nvGraphicFramePr>
          <p:xfrm>
            <a:off x="5057974" y="5355801"/>
            <a:ext cx="514785" cy="321741"/>
          </p:xfrm>
          <a:graphic>
            <a:graphicData uri="http://schemas.openxmlformats.org/presentationml/2006/ole">
              <mc:AlternateContent xmlns:mc="http://schemas.openxmlformats.org/markup-compatibility/2006">
                <mc:Choice xmlns:v="urn:schemas-microsoft-com:vml" Requires="v">
                  <p:oleObj spid="_x0000_s25656" name="Equation" r:id="rId7" imgW="457086" imgH="286296" progId="Equation.DSMT4">
                    <p:embed/>
                  </p:oleObj>
                </mc:Choice>
                <mc:Fallback>
                  <p:oleObj name="Equation" r:id="rId7" imgW="457086" imgH="286296" progId="Equation.DSMT4">
                    <p:embed/>
                    <p:pic>
                      <p:nvPicPr>
                        <p:cNvPr id="33" name="对象 32"/>
                        <p:cNvPicPr/>
                        <p:nvPr/>
                      </p:nvPicPr>
                      <p:blipFill>
                        <a:blip r:embed="rId8"/>
                        <a:stretch>
                          <a:fillRect/>
                        </a:stretch>
                      </p:blipFill>
                      <p:spPr>
                        <a:xfrm>
                          <a:off x="5057974" y="5355801"/>
                          <a:ext cx="514785" cy="321741"/>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6573520" y="5340992"/>
            <a:ext cx="538480" cy="336550"/>
          </p:xfrm>
          <a:graphic>
            <a:graphicData uri="http://schemas.openxmlformats.org/presentationml/2006/ole">
              <mc:AlternateContent xmlns:mc="http://schemas.openxmlformats.org/markup-compatibility/2006">
                <mc:Choice xmlns:v="urn:schemas-microsoft-com:vml" Requires="v">
                  <p:oleObj spid="_x0000_s25657" name="Equation" r:id="rId9" imgW="457086" imgH="286296" progId="Equation.DSMT4">
                    <p:embed/>
                  </p:oleObj>
                </mc:Choice>
                <mc:Fallback>
                  <p:oleObj name="Equation" r:id="rId9" imgW="457086" imgH="286296" progId="Equation.DSMT4">
                    <p:embed/>
                    <p:pic>
                      <p:nvPicPr>
                        <p:cNvPr id="34" name="对象 33"/>
                        <p:cNvPicPr/>
                        <p:nvPr/>
                      </p:nvPicPr>
                      <p:blipFill>
                        <a:blip r:embed="rId10"/>
                        <a:stretch>
                          <a:fillRect/>
                        </a:stretch>
                      </p:blipFill>
                      <p:spPr>
                        <a:xfrm>
                          <a:off x="6573520" y="5340992"/>
                          <a:ext cx="538480" cy="336550"/>
                        </a:xfrm>
                        <a:prstGeom prst="rect">
                          <a:avLst/>
                        </a:prstGeom>
                      </p:spPr>
                    </p:pic>
                  </p:oleObj>
                </mc:Fallback>
              </mc:AlternateContent>
            </a:graphicData>
          </a:graphic>
        </p:graphicFrame>
      </p:grpSp>
      <p:sp>
        <p:nvSpPr>
          <p:cNvPr id="16" name="文本框 15">
            <a:extLst>
              <a:ext uri="{FF2B5EF4-FFF2-40B4-BE49-F238E27FC236}">
                <a16:creationId xmlns:a16="http://schemas.microsoft.com/office/drawing/2014/main" id="{D5085903-0654-43B4-A5B5-D201065A7C9B}"/>
              </a:ext>
            </a:extLst>
          </p:cNvPr>
          <p:cNvSpPr txBox="1"/>
          <p:nvPr/>
        </p:nvSpPr>
        <p:spPr>
          <a:xfrm>
            <a:off x="633278" y="6396249"/>
            <a:ext cx="11209377" cy="338554"/>
          </a:xfrm>
          <a:prstGeom prst="rect">
            <a:avLst/>
          </a:prstGeom>
        </p:spPr>
        <p:txBody>
          <a:bodyPr wrap="square">
            <a:spAutoFit/>
          </a:bodyPr>
          <a:lstStyle>
            <a:defPPr>
              <a:defRPr lang="zh-CN"/>
            </a:defPPr>
            <a:lvl1pPr>
              <a:defRPr sz="1600" b="1" i="1"/>
            </a:lvl1pPr>
          </a:lstStyle>
          <a:p>
            <a:r>
              <a:rPr lang="zh-CN" altLang="zh-CN" dirty="0"/>
              <a:t>吴春，邢展鹏，刘奇</a:t>
            </a:r>
            <a:r>
              <a:rPr lang="en-US" altLang="zh-CN" dirty="0"/>
              <a:t>. </a:t>
            </a:r>
            <a:r>
              <a:rPr lang="zh-CN" altLang="zh-CN" dirty="0"/>
              <a:t>一种基于相关函数法的异步电机转子电阻与定转子漏感辨识方法</a:t>
            </a:r>
            <a:r>
              <a:rPr lang="en-US" altLang="zh-CN" dirty="0"/>
              <a:t>. </a:t>
            </a:r>
            <a:r>
              <a:rPr lang="zh-CN" altLang="zh-CN" dirty="0"/>
              <a:t>中国，受理号：</a:t>
            </a:r>
            <a:r>
              <a:rPr lang="en-US" altLang="zh-CN" dirty="0"/>
              <a:t>202110104364.4.</a:t>
            </a:r>
            <a:endParaRPr lang="zh-CN" altLang="en-US" dirty="0"/>
          </a:p>
        </p:txBody>
      </p:sp>
    </p:spTree>
    <p:extLst>
      <p:ext uri="{BB962C8B-B14F-4D97-AF65-F5344CB8AC3E}">
        <p14:creationId xmlns:p14="http://schemas.microsoft.com/office/powerpoint/2010/main" val="246381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txBox="1"/>
          <p:nvPr/>
        </p:nvSpPr>
        <p:spPr>
          <a:xfrm>
            <a:off x="586274" y="1148022"/>
            <a:ext cx="8377510" cy="439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altLang="zh-CN" b="1" dirty="0">
                <a:solidFill>
                  <a:srgbClr val="0070C0"/>
                </a:solidFill>
                <a:latin typeface="+mj-ea"/>
                <a:ea typeface="+mj-ea"/>
                <a:cs typeface="+mj-cs"/>
              </a:rPr>
              <a:t> </a:t>
            </a:r>
            <a:r>
              <a:rPr lang="zh-CN" altLang="en-US" b="1" dirty="0">
                <a:solidFill>
                  <a:srgbClr val="0070C0"/>
                </a:solidFill>
                <a:latin typeface="+mj-ea"/>
                <a:ea typeface="+mj-ea"/>
                <a:cs typeface="+mj-cs"/>
              </a:rPr>
              <a:t>方法</a:t>
            </a:r>
            <a:r>
              <a:rPr lang="en-US" altLang="zh-CN" b="1" dirty="0">
                <a:solidFill>
                  <a:srgbClr val="0070C0"/>
                </a:solidFill>
                <a:latin typeface="+mj-ea"/>
                <a:ea typeface="+mj-ea"/>
                <a:cs typeface="+mj-cs"/>
              </a:rPr>
              <a:t>1</a:t>
            </a:r>
            <a:r>
              <a:rPr lang="zh-CN" altLang="en-US" b="1" dirty="0">
                <a:solidFill>
                  <a:srgbClr val="0070C0"/>
                </a:solidFill>
                <a:latin typeface="+mj-ea"/>
                <a:ea typeface="+mj-ea"/>
                <a:cs typeface="+mj-cs"/>
              </a:rPr>
              <a:t>：递推最小二乘法</a:t>
            </a:r>
          </a:p>
        </p:txBody>
      </p:sp>
      <p:pic>
        <p:nvPicPr>
          <p:cNvPr id="10" name="图片 9" descr="1"/>
          <p:cNvPicPr>
            <a:picLocks noChangeAspect="1"/>
          </p:cNvPicPr>
          <p:nvPr/>
        </p:nvPicPr>
        <p:blipFill>
          <a:blip r:embed="rId4"/>
          <a:stretch>
            <a:fillRect/>
          </a:stretch>
        </p:blipFill>
        <p:spPr>
          <a:xfrm>
            <a:off x="824548" y="2295800"/>
            <a:ext cx="3027845" cy="4177750"/>
          </a:xfrm>
          <a:prstGeom prst="rect">
            <a:avLst/>
          </a:prstGeom>
        </p:spPr>
      </p:pic>
      <p:sp>
        <p:nvSpPr>
          <p:cNvPr id="13" name="Rectangle 8"/>
          <p:cNvSpPr>
            <a:spLocks noChangeArrowheads="1"/>
          </p:cNvSpPr>
          <p:nvPr/>
        </p:nvSpPr>
        <p:spPr bwMode="auto">
          <a:xfrm>
            <a:off x="5937592" y="1204659"/>
            <a:ext cx="14461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904499248"/>
              </p:ext>
            </p:extLst>
          </p:nvPr>
        </p:nvGraphicFramePr>
        <p:xfrm>
          <a:off x="5417722" y="1779784"/>
          <a:ext cx="5949730" cy="1831148"/>
        </p:xfrm>
        <a:graphic>
          <a:graphicData uri="http://schemas.openxmlformats.org/presentationml/2006/ole">
            <mc:AlternateContent xmlns:mc="http://schemas.openxmlformats.org/markup-compatibility/2006">
              <mc:Choice xmlns:v="urn:schemas-microsoft-com:vml" Requires="v">
                <p:oleObj spid="_x0000_s26691" r:id="rId5" imgW="3148965" imgH="965200" progId="Equation.3">
                  <p:embed/>
                </p:oleObj>
              </mc:Choice>
              <mc:Fallback>
                <p:oleObj r:id="rId5" imgW="3148965" imgH="965200" progId="Equation.3">
                  <p:embed/>
                  <p:pic>
                    <p:nvPicPr>
                      <p:cNvPr id="14"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7722" y="1779784"/>
                        <a:ext cx="5949730" cy="1831148"/>
                      </a:xfrm>
                      <a:prstGeom prst="rect">
                        <a:avLst/>
                      </a:prstGeom>
                      <a:noFill/>
                    </p:spPr>
                  </p:pic>
                </p:oleObj>
              </mc:Fallback>
            </mc:AlternateContent>
          </a:graphicData>
        </a:graphic>
      </p:graphicFrame>
      <p:sp>
        <p:nvSpPr>
          <p:cNvPr id="15" name="Rectangle 10"/>
          <p:cNvSpPr>
            <a:spLocks noChangeArrowheads="1"/>
          </p:cNvSpPr>
          <p:nvPr/>
        </p:nvSpPr>
        <p:spPr bwMode="auto">
          <a:xfrm>
            <a:off x="5613928" y="3106894"/>
            <a:ext cx="13784094" cy="8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12"/>
          <p:cNvSpPr>
            <a:spLocks noChangeArrowheads="1"/>
          </p:cNvSpPr>
          <p:nvPr/>
        </p:nvSpPr>
        <p:spPr bwMode="auto">
          <a:xfrm>
            <a:off x="5662773" y="52979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4"/>
          <p:cNvSpPr>
            <a:spLocks noChangeArrowheads="1"/>
          </p:cNvSpPr>
          <p:nvPr/>
        </p:nvSpPr>
        <p:spPr bwMode="auto">
          <a:xfrm>
            <a:off x="6972285" y="52406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259919687"/>
              </p:ext>
            </p:extLst>
          </p:nvPr>
        </p:nvGraphicFramePr>
        <p:xfrm>
          <a:off x="7393802" y="5531891"/>
          <a:ext cx="1001747" cy="751996"/>
        </p:xfrm>
        <a:graphic>
          <a:graphicData uri="http://schemas.openxmlformats.org/presentationml/2006/ole">
            <mc:AlternateContent xmlns:mc="http://schemas.openxmlformats.org/markup-compatibility/2006">
              <mc:Choice xmlns:v="urn:schemas-microsoft-com:vml" Requires="v">
                <p:oleObj spid="_x0000_s26692" r:id="rId7" imgW="584200" imgH="431800" progId="Equation.3">
                  <p:embed/>
                </p:oleObj>
              </mc:Choice>
              <mc:Fallback>
                <p:oleObj r:id="rId7" imgW="584200" imgH="431800" progId="Equation.3">
                  <p:embed/>
                  <p:pic>
                    <p:nvPicPr>
                      <p:cNvPr id="21" name="对象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3802" y="5531891"/>
                        <a:ext cx="1001747" cy="751996"/>
                      </a:xfrm>
                      <a:prstGeom prst="rect">
                        <a:avLst/>
                      </a:prstGeom>
                      <a:noFill/>
                    </p:spPr>
                  </p:pic>
                </p:oleObj>
              </mc:Fallback>
            </mc:AlternateContent>
          </a:graphicData>
        </a:graphic>
      </p:graphicFrame>
      <p:sp>
        <p:nvSpPr>
          <p:cNvPr id="22"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3" name="对象 22"/>
          <p:cNvGraphicFramePr>
            <a:graphicFrameLocks noChangeAspect="1"/>
          </p:cNvGraphicFramePr>
          <p:nvPr>
            <p:extLst>
              <p:ext uri="{D42A27DB-BD31-4B8C-83A1-F6EECF244321}">
                <p14:modId xmlns:p14="http://schemas.microsoft.com/office/powerpoint/2010/main" val="2148539547"/>
              </p:ext>
            </p:extLst>
          </p:nvPr>
        </p:nvGraphicFramePr>
        <p:xfrm>
          <a:off x="9088552" y="5578271"/>
          <a:ext cx="770018" cy="680227"/>
        </p:xfrm>
        <a:graphic>
          <a:graphicData uri="http://schemas.openxmlformats.org/presentationml/2006/ole">
            <mc:AlternateContent xmlns:mc="http://schemas.openxmlformats.org/markup-compatibility/2006">
              <mc:Choice xmlns:v="urn:schemas-microsoft-com:vml" Requires="v">
                <p:oleObj spid="_x0000_s26693" r:id="rId9" imgW="444500" imgH="393700" progId="Equation.3">
                  <p:embed/>
                </p:oleObj>
              </mc:Choice>
              <mc:Fallback>
                <p:oleObj r:id="rId9" imgW="444500" imgH="393700" progId="Equation.3">
                  <p:embed/>
                  <p:pic>
                    <p:nvPicPr>
                      <p:cNvPr id="23" name="对象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88552" y="5578271"/>
                        <a:ext cx="770018" cy="680227"/>
                      </a:xfrm>
                      <a:prstGeom prst="rect">
                        <a:avLst/>
                      </a:prstGeom>
                      <a:noFill/>
                    </p:spPr>
                  </p:pic>
                </p:oleObj>
              </mc:Fallback>
            </mc:AlternateContent>
          </a:graphicData>
        </a:graphic>
      </p:graphicFrame>
      <p:sp>
        <p:nvSpPr>
          <p:cNvPr id="26" name="Rectangle 4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3230868940"/>
              </p:ext>
            </p:extLst>
          </p:nvPr>
        </p:nvGraphicFramePr>
        <p:xfrm>
          <a:off x="5885746" y="5561465"/>
          <a:ext cx="827288" cy="730819"/>
        </p:xfrm>
        <a:graphic>
          <a:graphicData uri="http://schemas.openxmlformats.org/presentationml/2006/ole">
            <mc:AlternateContent xmlns:mc="http://schemas.openxmlformats.org/markup-compatibility/2006">
              <mc:Choice xmlns:v="urn:schemas-microsoft-com:vml" Requires="v">
                <p:oleObj spid="_x0000_s26694" r:id="rId11" imgW="444500" imgH="393700" progId="Equation.3">
                  <p:embed/>
                </p:oleObj>
              </mc:Choice>
              <mc:Fallback>
                <p:oleObj r:id="rId11" imgW="444500" imgH="393700" progId="Equation.3">
                  <p:embed/>
                  <p:pic>
                    <p:nvPicPr>
                      <p:cNvPr id="27" name="对象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5746" y="5561465"/>
                        <a:ext cx="827288" cy="730819"/>
                      </a:xfrm>
                      <a:prstGeom prst="rect">
                        <a:avLst/>
                      </a:prstGeom>
                      <a:noFill/>
                    </p:spPr>
                  </p:pic>
                </p:oleObj>
              </mc:Fallback>
            </mc:AlternateContent>
          </a:graphicData>
        </a:graphic>
      </p:graphicFrame>
      <p:sp>
        <p:nvSpPr>
          <p:cNvPr id="28" name="圆角矩形 18"/>
          <p:cNvSpPr/>
          <p:nvPr/>
        </p:nvSpPr>
        <p:spPr>
          <a:xfrm>
            <a:off x="6118039" y="4006299"/>
            <a:ext cx="402590" cy="9271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8"/>
          <p:cNvSpPr/>
          <p:nvPr/>
        </p:nvSpPr>
        <p:spPr>
          <a:xfrm>
            <a:off x="8693599" y="4014554"/>
            <a:ext cx="1069340" cy="9271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8"/>
          <p:cNvSpPr/>
          <p:nvPr/>
        </p:nvSpPr>
        <p:spPr>
          <a:xfrm>
            <a:off x="10031544" y="4014554"/>
            <a:ext cx="1336675" cy="9271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2147482345"/>
          <p:cNvGraphicFramePr>
            <a:graphicFrameLocks noChangeAspect="1"/>
          </p:cNvGraphicFramePr>
          <p:nvPr>
            <p:extLst>
              <p:ext uri="{D42A27DB-BD31-4B8C-83A1-F6EECF244321}">
                <p14:modId xmlns:p14="http://schemas.microsoft.com/office/powerpoint/2010/main" val="539084639"/>
              </p:ext>
            </p:extLst>
          </p:nvPr>
        </p:nvGraphicFramePr>
        <p:xfrm>
          <a:off x="5273489" y="4079324"/>
          <a:ext cx="6094095" cy="781050"/>
        </p:xfrm>
        <a:graphic>
          <a:graphicData uri="http://schemas.openxmlformats.org/presentationml/2006/ole">
            <mc:AlternateContent xmlns:mc="http://schemas.openxmlformats.org/markup-compatibility/2006">
              <mc:Choice xmlns:v="urn:schemas-microsoft-com:vml" Requires="v">
                <p:oleObj spid="_x0000_s26695" r:id="rId13" imgW="3086100" imgH="393700" progId="Equation.3">
                  <p:embed/>
                </p:oleObj>
              </mc:Choice>
              <mc:Fallback>
                <p:oleObj r:id="rId13" imgW="3086100" imgH="393700" progId="Equation.3">
                  <p:embed/>
                  <p:pic>
                    <p:nvPicPr>
                      <p:cNvPr id="6" name="对象 -2147482345"/>
                      <p:cNvPicPr/>
                      <p:nvPr/>
                    </p:nvPicPr>
                    <p:blipFill>
                      <a:blip r:embed="rId14"/>
                      <a:stretch>
                        <a:fillRect/>
                      </a:stretch>
                    </p:blipFill>
                    <p:spPr>
                      <a:xfrm>
                        <a:off x="5273489" y="4079324"/>
                        <a:ext cx="6094095" cy="781050"/>
                      </a:xfrm>
                      <a:prstGeom prst="rect">
                        <a:avLst/>
                      </a:prstGeom>
                      <a:noFill/>
                      <a:ln w="38100">
                        <a:noFill/>
                        <a:miter/>
                      </a:ln>
                    </p:spPr>
                  </p:pic>
                </p:oleObj>
              </mc:Fallback>
            </mc:AlternateContent>
          </a:graphicData>
        </a:graphic>
      </p:graphicFrame>
      <p:sp>
        <p:nvSpPr>
          <p:cNvPr id="24" name="标题 1">
            <a:extLst>
              <a:ext uri="{FF2B5EF4-FFF2-40B4-BE49-F238E27FC236}">
                <a16:creationId xmlns:a16="http://schemas.microsoft.com/office/drawing/2014/main" id="{C1752E1A-AAC4-470A-819E-824943DB69A6}"/>
              </a:ext>
            </a:extLst>
          </p:cNvPr>
          <p:cNvSpPr txBox="1">
            <a:spLocks/>
          </p:cNvSpPr>
          <p:nvPr/>
        </p:nvSpPr>
        <p:spPr>
          <a:xfrm>
            <a:off x="679792" y="3258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2</a:t>
            </a:r>
            <a:r>
              <a:rPr lang="zh-CN" altLang="en-US" dirty="0"/>
              <a:t>、机械参数辨识方法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45F3A-9EC0-4B1F-BFD8-89A22AD9FF4B}"/>
              </a:ext>
            </a:extLst>
          </p:cNvPr>
          <p:cNvSpPr>
            <a:spLocks noGrp="1"/>
          </p:cNvSpPr>
          <p:nvPr>
            <p:ph type="title"/>
          </p:nvPr>
        </p:nvSpPr>
        <p:spPr/>
        <p:txBody>
          <a:bodyPr/>
          <a:lstStyle/>
          <a:p>
            <a:r>
              <a:rPr lang="en-US" altLang="zh-CN" dirty="0"/>
              <a:t>1</a:t>
            </a:r>
            <a:r>
              <a:rPr lang="zh-CN" altLang="en-US" dirty="0"/>
              <a:t>、伺服系统数学模型</a:t>
            </a:r>
          </a:p>
        </p:txBody>
      </p:sp>
      <p:graphicFrame>
        <p:nvGraphicFramePr>
          <p:cNvPr id="15" name="对象 14">
            <a:extLst>
              <a:ext uri="{FF2B5EF4-FFF2-40B4-BE49-F238E27FC236}">
                <a16:creationId xmlns:a16="http://schemas.microsoft.com/office/drawing/2014/main" id="{AC40010F-2D1C-4ED9-8875-B7C891066B25}"/>
              </a:ext>
            </a:extLst>
          </p:cNvPr>
          <p:cNvGraphicFramePr>
            <a:graphicFrameLocks noChangeAspect="1"/>
          </p:cNvGraphicFramePr>
          <p:nvPr>
            <p:extLst>
              <p:ext uri="{D42A27DB-BD31-4B8C-83A1-F6EECF244321}">
                <p14:modId xmlns:p14="http://schemas.microsoft.com/office/powerpoint/2010/main" val="1651357469"/>
              </p:ext>
            </p:extLst>
          </p:nvPr>
        </p:nvGraphicFramePr>
        <p:xfrm>
          <a:off x="993741" y="2486115"/>
          <a:ext cx="4371975" cy="2279650"/>
        </p:xfrm>
        <a:graphic>
          <a:graphicData uri="http://schemas.openxmlformats.org/presentationml/2006/ole">
            <mc:AlternateContent xmlns:mc="http://schemas.openxmlformats.org/markup-compatibility/2006">
              <mc:Choice xmlns:v="urn:schemas-microsoft-com:vml" Requires="v">
                <p:oleObj spid="_x0000_s1160" name="Equation" r:id="rId3" imgW="2082600" imgH="1091880" progId="Equation.DSMT4">
                  <p:embed/>
                </p:oleObj>
              </mc:Choice>
              <mc:Fallback>
                <p:oleObj name="Equation" r:id="rId3" imgW="2082600" imgH="1091880" progId="Equation.DSMT4">
                  <p:embed/>
                  <p:pic>
                    <p:nvPicPr>
                      <p:cNvPr id="20" name="对象 19">
                        <a:extLst>
                          <a:ext uri="{FF2B5EF4-FFF2-40B4-BE49-F238E27FC236}">
                            <a16:creationId xmlns:a16="http://schemas.microsoft.com/office/drawing/2014/main" id="{B2759615-1FFB-445F-A6D4-2EEF013B0A54}"/>
                          </a:ext>
                        </a:extLst>
                      </p:cNvPr>
                      <p:cNvPicPr>
                        <a:picLocks noChangeAspect="1" noChangeArrowheads="1"/>
                      </p:cNvPicPr>
                      <p:nvPr/>
                    </p:nvPicPr>
                    <p:blipFill>
                      <a:blip r:embed="rId4"/>
                      <a:srcRect/>
                      <a:stretch>
                        <a:fillRect/>
                      </a:stretch>
                    </p:blipFill>
                    <p:spPr bwMode="auto">
                      <a:xfrm>
                        <a:off x="993741" y="2486115"/>
                        <a:ext cx="4371975" cy="2279650"/>
                      </a:xfrm>
                      <a:prstGeom prst="rect">
                        <a:avLst/>
                      </a:prstGeom>
                      <a:noFill/>
                    </p:spPr>
                  </p:pic>
                </p:oleObj>
              </mc:Fallback>
            </mc:AlternateContent>
          </a:graphicData>
        </a:graphic>
      </p:graphicFrame>
      <p:sp>
        <p:nvSpPr>
          <p:cNvPr id="17" name="内容占位符 2">
            <a:extLst>
              <a:ext uri="{FF2B5EF4-FFF2-40B4-BE49-F238E27FC236}">
                <a16:creationId xmlns:a16="http://schemas.microsoft.com/office/drawing/2014/main" id="{DA0E9428-DAC4-4C3E-A413-CD9D2E64374C}"/>
              </a:ext>
            </a:extLst>
          </p:cNvPr>
          <p:cNvSpPr>
            <a:spLocks noGrp="1"/>
          </p:cNvSpPr>
          <p:nvPr>
            <p:ph idx="1"/>
          </p:nvPr>
        </p:nvSpPr>
        <p:spPr>
          <a:xfrm>
            <a:off x="838200" y="1767260"/>
            <a:ext cx="10515600" cy="711835"/>
          </a:xfrm>
        </p:spPr>
        <p:txBody>
          <a:bodyPr/>
          <a:lstStyle/>
          <a:p>
            <a:pPr>
              <a:buFont typeface="Wingdings" panose="05000000000000000000" pitchFamily="2" charset="2"/>
              <a:buChar char="p"/>
            </a:pPr>
            <a:r>
              <a:rPr lang="zh-CN" altLang="en-US" dirty="0"/>
              <a:t>电压方程（</a:t>
            </a:r>
            <a:r>
              <a:rPr lang="en-US" altLang="zh-CN" dirty="0" err="1"/>
              <a:t>PMSM</a:t>
            </a:r>
            <a:r>
              <a:rPr lang="zh-CN" altLang="en-US" dirty="0"/>
              <a:t>）和运动方程</a:t>
            </a:r>
          </a:p>
        </p:txBody>
      </p:sp>
      <p:sp>
        <p:nvSpPr>
          <p:cNvPr id="18" name="内容占位符 2">
            <a:extLst>
              <a:ext uri="{FF2B5EF4-FFF2-40B4-BE49-F238E27FC236}">
                <a16:creationId xmlns:a16="http://schemas.microsoft.com/office/drawing/2014/main" id="{B21D283D-ABD8-432B-9209-29421C49AE09}"/>
              </a:ext>
            </a:extLst>
          </p:cNvPr>
          <p:cNvSpPr txBox="1">
            <a:spLocks/>
          </p:cNvSpPr>
          <p:nvPr/>
        </p:nvSpPr>
        <p:spPr>
          <a:xfrm>
            <a:off x="224277" y="5098934"/>
            <a:ext cx="6817468" cy="711835"/>
          </a:xfrm>
          <a:prstGeom prst="rect">
            <a:avLst/>
          </a:prstGeom>
          <a:ln w="28575">
            <a:solidFill>
              <a:srgbClr val="FF00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？待辨识参数：</a:t>
            </a:r>
            <a:r>
              <a:rPr lang="en-US" altLang="zh-CN" dirty="0">
                <a:solidFill>
                  <a:srgbClr val="FF0000"/>
                </a:solidFill>
              </a:rPr>
              <a:t>Rs</a:t>
            </a:r>
            <a:r>
              <a:rPr lang="zh-CN" altLang="en-US" dirty="0">
                <a:solidFill>
                  <a:srgbClr val="FF0000"/>
                </a:solidFill>
              </a:rPr>
              <a:t>、</a:t>
            </a:r>
            <a:r>
              <a:rPr lang="en-US" altLang="zh-CN" dirty="0" err="1">
                <a:solidFill>
                  <a:srgbClr val="FF0000"/>
                </a:solidFill>
              </a:rPr>
              <a:t>Ld</a:t>
            </a:r>
            <a:r>
              <a:rPr lang="zh-CN" altLang="en-US" dirty="0">
                <a:solidFill>
                  <a:srgbClr val="FF0000"/>
                </a:solidFill>
              </a:rPr>
              <a:t>、</a:t>
            </a:r>
            <a:r>
              <a:rPr lang="en-US" altLang="zh-CN" dirty="0" err="1">
                <a:solidFill>
                  <a:srgbClr val="FF0000"/>
                </a:solidFill>
              </a:rPr>
              <a:t>Lq</a:t>
            </a:r>
            <a:r>
              <a:rPr lang="zh-CN" altLang="en-US" dirty="0">
                <a:solidFill>
                  <a:srgbClr val="FF0000"/>
                </a:solidFill>
              </a:rPr>
              <a:t>、</a:t>
            </a:r>
            <a:r>
              <a:rPr lang="en-US" altLang="zh-CN" dirty="0" err="1">
                <a:solidFill>
                  <a:srgbClr val="FF0000"/>
                </a:solidFill>
                <a:latin typeface="Symbol" panose="05050102010706020507" pitchFamily="18" charset="2"/>
              </a:rPr>
              <a:t>y</a:t>
            </a:r>
            <a:r>
              <a:rPr lang="en-US" altLang="zh-CN" dirty="0" err="1">
                <a:solidFill>
                  <a:srgbClr val="FF0000"/>
                </a:solidFill>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Tf</a:t>
            </a:r>
            <a:r>
              <a:rPr lang="zh-CN" altLang="en-US" dirty="0">
                <a:latin typeface="Times New Roman" panose="02020603050405020304" pitchFamily="18" charset="0"/>
                <a:cs typeface="Times New Roman" panose="02020603050405020304" pitchFamily="18" charset="0"/>
              </a:rPr>
              <a:t>等</a:t>
            </a:r>
            <a:endParaRPr lang="zh-CN" altLang="en-US" dirty="0"/>
          </a:p>
        </p:txBody>
      </p:sp>
      <p:pic>
        <p:nvPicPr>
          <p:cNvPr id="19" name="图片 18">
            <a:extLst>
              <a:ext uri="{FF2B5EF4-FFF2-40B4-BE49-F238E27FC236}">
                <a16:creationId xmlns:a16="http://schemas.microsoft.com/office/drawing/2014/main" id="{28A13A58-B766-4FB0-8FBC-45B1696388A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14758" y="1297201"/>
            <a:ext cx="4713287"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a:extLst>
              <a:ext uri="{FF2B5EF4-FFF2-40B4-BE49-F238E27FC236}">
                <a16:creationId xmlns:a16="http://schemas.microsoft.com/office/drawing/2014/main" id="{4CEDDBB7-55A1-42F3-BE72-81AB46B7D3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41745" y="3660989"/>
            <a:ext cx="494665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59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bg/>
                                          </p:spTgt>
                                        </p:tgtEl>
                                        <p:attrNameLst>
                                          <p:attrName>style.visibility</p:attrName>
                                        </p:attrNameLst>
                                      </p:cBhvr>
                                      <p:to>
                                        <p:strVal val="visible"/>
                                      </p:to>
                                    </p:set>
                                    <p:animEffect transition="in" filter="wipe(down)">
                                      <p:cBhvr>
                                        <p:cTn id="12" dur="500"/>
                                        <p:tgtEl>
                                          <p:spTgt spid="18">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down)">
                                      <p:cBhvr>
                                        <p:cTn id="17" dur="500"/>
                                        <p:tgtEl>
                                          <p:spTgt spid="18">
                                            <p:txEl>
                                              <p:pRg st="0" end="0"/>
                                            </p:txEl>
                                          </p:spTgt>
                                        </p:tgtEl>
                                      </p:cBhvr>
                                    </p:animEffect>
                                  </p:childTnLst>
                                </p:cTn>
                              </p:par>
                              <p:par>
                                <p:cTn id="18" presetID="2" presetClass="entr" presetSubtype="2"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3"/>
          <p:cNvSpPr txBox="1"/>
          <p:nvPr/>
        </p:nvSpPr>
        <p:spPr>
          <a:xfrm>
            <a:off x="1100704" y="349372"/>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altLang="zh-CN" b="1" dirty="0">
                <a:solidFill>
                  <a:srgbClr val="0070C0"/>
                </a:solidFill>
                <a:latin typeface="+mj-ea"/>
                <a:ea typeface="+mj-ea"/>
                <a:cs typeface="+mj-cs"/>
              </a:rPr>
              <a:t> </a:t>
            </a:r>
            <a:r>
              <a:rPr lang="zh-CN" altLang="en-US" b="1" dirty="0">
                <a:solidFill>
                  <a:srgbClr val="0070C0"/>
                </a:solidFill>
                <a:latin typeface="+mj-ea"/>
                <a:ea typeface="+mj-ea"/>
                <a:cs typeface="+mj-cs"/>
              </a:rPr>
              <a:t>方法</a:t>
            </a:r>
            <a:r>
              <a:rPr lang="en-US" altLang="zh-CN" b="1" dirty="0">
                <a:solidFill>
                  <a:srgbClr val="0070C0"/>
                </a:solidFill>
                <a:latin typeface="+mj-ea"/>
                <a:ea typeface="+mj-ea"/>
                <a:cs typeface="+mj-cs"/>
              </a:rPr>
              <a:t>2</a:t>
            </a:r>
            <a:r>
              <a:rPr lang="zh-CN" altLang="en-US" b="1" dirty="0">
                <a:solidFill>
                  <a:srgbClr val="0070C0"/>
                </a:solidFill>
                <a:latin typeface="+mj-ea"/>
                <a:ea typeface="+mj-ea"/>
                <a:cs typeface="+mj-cs"/>
              </a:rPr>
              <a:t>：加减速法</a:t>
            </a:r>
          </a:p>
        </p:txBody>
      </p:sp>
      <p:graphicFrame>
        <p:nvGraphicFramePr>
          <p:cNvPr id="4" name="对象 -2147482462"/>
          <p:cNvGraphicFramePr>
            <a:graphicFrameLocks noChangeAspect="1"/>
          </p:cNvGraphicFramePr>
          <p:nvPr>
            <p:extLst>
              <p:ext uri="{D42A27DB-BD31-4B8C-83A1-F6EECF244321}">
                <p14:modId xmlns:p14="http://schemas.microsoft.com/office/powerpoint/2010/main" val="1673637600"/>
              </p:ext>
            </p:extLst>
          </p:nvPr>
        </p:nvGraphicFramePr>
        <p:xfrm>
          <a:off x="5270554" y="1456610"/>
          <a:ext cx="5801360" cy="1724025"/>
        </p:xfrm>
        <a:graphic>
          <a:graphicData uri="http://schemas.openxmlformats.org/presentationml/2006/ole">
            <mc:AlternateContent xmlns:mc="http://schemas.openxmlformats.org/markup-compatibility/2006">
              <mc:Choice xmlns:v="urn:schemas-microsoft-com:vml" Requires="v">
                <p:oleObj spid="_x0000_s27676" r:id="rId4" imgW="2933700" imgH="862965" progId="Equation.3">
                  <p:embed/>
                </p:oleObj>
              </mc:Choice>
              <mc:Fallback>
                <p:oleObj r:id="rId4" imgW="2933700" imgH="862965" progId="Equation.3">
                  <p:embed/>
                  <p:pic>
                    <p:nvPicPr>
                      <p:cNvPr id="4" name="对象 -2147482462"/>
                      <p:cNvPicPr/>
                      <p:nvPr/>
                    </p:nvPicPr>
                    <p:blipFill>
                      <a:blip r:embed="rId5"/>
                      <a:stretch>
                        <a:fillRect/>
                      </a:stretch>
                    </p:blipFill>
                    <p:spPr>
                      <a:xfrm>
                        <a:off x="5270554" y="1456610"/>
                        <a:ext cx="5801360" cy="1724025"/>
                      </a:xfrm>
                      <a:prstGeom prst="rect">
                        <a:avLst/>
                      </a:prstGeom>
                      <a:noFill/>
                      <a:ln w="9525">
                        <a:noFill/>
                        <a:miter/>
                      </a:ln>
                    </p:spPr>
                  </p:pic>
                </p:oleObj>
              </mc:Fallback>
            </mc:AlternateContent>
          </a:graphicData>
        </a:graphic>
      </p:graphicFrame>
      <p:graphicFrame>
        <p:nvGraphicFramePr>
          <p:cNvPr id="6" name="对象 -2147482458"/>
          <p:cNvGraphicFramePr>
            <a:graphicFrameLocks noChangeAspect="1"/>
          </p:cNvGraphicFramePr>
          <p:nvPr>
            <p:extLst>
              <p:ext uri="{D42A27DB-BD31-4B8C-83A1-F6EECF244321}">
                <p14:modId xmlns:p14="http://schemas.microsoft.com/office/powerpoint/2010/main" val="3911913431"/>
              </p:ext>
            </p:extLst>
          </p:nvPr>
        </p:nvGraphicFramePr>
        <p:xfrm>
          <a:off x="6245279" y="4669303"/>
          <a:ext cx="3851910" cy="1332865"/>
        </p:xfrm>
        <a:graphic>
          <a:graphicData uri="http://schemas.openxmlformats.org/presentationml/2006/ole">
            <mc:AlternateContent xmlns:mc="http://schemas.openxmlformats.org/markup-compatibility/2006">
              <mc:Choice xmlns:v="urn:schemas-microsoft-com:vml" Requires="v">
                <p:oleObj spid="_x0000_s27677" r:id="rId6" imgW="1524000" imgH="584200" progId="Equation.3">
                  <p:embed/>
                </p:oleObj>
              </mc:Choice>
              <mc:Fallback>
                <p:oleObj r:id="rId6" imgW="1524000" imgH="584200" progId="Equation.3">
                  <p:embed/>
                  <p:pic>
                    <p:nvPicPr>
                      <p:cNvPr id="6" name="对象 -2147482458"/>
                      <p:cNvPicPr/>
                      <p:nvPr/>
                    </p:nvPicPr>
                    <p:blipFill>
                      <a:blip r:embed="rId7"/>
                      <a:stretch>
                        <a:fillRect/>
                      </a:stretch>
                    </p:blipFill>
                    <p:spPr>
                      <a:xfrm>
                        <a:off x="6245279" y="4669303"/>
                        <a:ext cx="3851910" cy="1332865"/>
                      </a:xfrm>
                      <a:prstGeom prst="rect">
                        <a:avLst/>
                      </a:prstGeom>
                      <a:noFill/>
                      <a:ln w="19050">
                        <a:solidFill>
                          <a:srgbClr val="FF0000"/>
                        </a:solidFill>
                        <a:miter/>
                      </a:ln>
                    </p:spPr>
                  </p:pic>
                </p:oleObj>
              </mc:Fallback>
            </mc:AlternateContent>
          </a:graphicData>
        </a:graphic>
      </p:graphicFrame>
      <p:pic>
        <p:nvPicPr>
          <p:cNvPr id="12" name="图片 11" descr="加减速轨迹"/>
          <p:cNvPicPr>
            <a:picLocks noChangeAspect="1"/>
          </p:cNvPicPr>
          <p:nvPr/>
        </p:nvPicPr>
        <p:blipFill>
          <a:blip r:embed="rId8"/>
          <a:stretch>
            <a:fillRect/>
          </a:stretch>
        </p:blipFill>
        <p:spPr>
          <a:xfrm>
            <a:off x="0" y="1758315"/>
            <a:ext cx="4989195" cy="2727960"/>
          </a:xfrm>
          <a:prstGeom prst="rect">
            <a:avLst/>
          </a:prstGeom>
        </p:spPr>
      </p:pic>
      <p:sp>
        <p:nvSpPr>
          <p:cNvPr id="11" name="箭头: 下 10">
            <a:extLst>
              <a:ext uri="{FF2B5EF4-FFF2-40B4-BE49-F238E27FC236}">
                <a16:creationId xmlns:a16="http://schemas.microsoft.com/office/drawing/2014/main" id="{1CCCFB9E-79E6-40A9-9E01-F2EB51819BD3}"/>
              </a:ext>
            </a:extLst>
          </p:cNvPr>
          <p:cNvSpPr/>
          <p:nvPr/>
        </p:nvSpPr>
        <p:spPr>
          <a:xfrm>
            <a:off x="7776386" y="3443969"/>
            <a:ext cx="836578" cy="856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669924" y="495215"/>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r>
              <a:rPr lang="zh-CN" altLang="en-US" b="1" dirty="0">
                <a:solidFill>
                  <a:srgbClr val="0070C0"/>
                </a:solidFill>
                <a:latin typeface="+mj-ea"/>
                <a:ea typeface="+mj-ea"/>
                <a:cs typeface="+mj-cs"/>
              </a:rPr>
              <a:t>方法</a:t>
            </a:r>
            <a:r>
              <a:rPr lang="en-US" altLang="zh-CN" b="1" dirty="0">
                <a:solidFill>
                  <a:srgbClr val="0070C0"/>
                </a:solidFill>
                <a:latin typeface="+mj-ea"/>
                <a:ea typeface="+mj-ea"/>
                <a:cs typeface="+mj-cs"/>
              </a:rPr>
              <a:t>3</a:t>
            </a:r>
            <a:r>
              <a:rPr lang="zh-CN" altLang="en-US" b="1" dirty="0">
                <a:solidFill>
                  <a:srgbClr val="0070C0"/>
                </a:solidFill>
                <a:latin typeface="+mj-ea"/>
                <a:ea typeface="+mj-ea"/>
                <a:cs typeface="+mj-cs"/>
              </a:rPr>
              <a:t>：三角函数正交法</a:t>
            </a:r>
          </a:p>
        </p:txBody>
      </p:sp>
      <p:sp>
        <p:nvSpPr>
          <p:cNvPr id="7" name="Rectangle 2"/>
          <p:cNvSpPr>
            <a:spLocks noChangeArrowheads="1"/>
          </p:cNvSpPr>
          <p:nvPr/>
        </p:nvSpPr>
        <p:spPr bwMode="auto">
          <a:xfrm flipV="1">
            <a:off x="948690" y="1967229"/>
            <a:ext cx="151172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Rectangle 6"/>
          <p:cNvSpPr>
            <a:spLocks noChangeArrowheads="1"/>
          </p:cNvSpPr>
          <p:nvPr/>
        </p:nvSpPr>
        <p:spPr bwMode="auto">
          <a:xfrm>
            <a:off x="798871" y="37842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506061596"/>
              </p:ext>
            </p:extLst>
          </p:nvPr>
        </p:nvGraphicFramePr>
        <p:xfrm>
          <a:off x="2377758" y="2873375"/>
          <a:ext cx="8571230" cy="1483360"/>
        </p:xfrm>
        <a:graphic>
          <a:graphicData uri="http://schemas.openxmlformats.org/presentationml/2006/ole">
            <mc:AlternateContent xmlns:mc="http://schemas.openxmlformats.org/markup-compatibility/2006">
              <mc:Choice xmlns:v="urn:schemas-microsoft-com:vml" Requires="v">
                <p:oleObj spid="_x0000_s28726" r:id="rId4" imgW="3987800" imgH="685800" progId="Equation.3">
                  <p:embed/>
                </p:oleObj>
              </mc:Choice>
              <mc:Fallback>
                <p:oleObj r:id="rId4" imgW="3987800" imgH="685800" progId="Equation.3">
                  <p:embed/>
                  <p:pic>
                    <p:nvPicPr>
                      <p:cNvPr id="16" name="对象 15"/>
                      <p:cNvPicPr>
                        <a:picLocks noChangeAspect="1" noChangeArrowheads="1"/>
                      </p:cNvPicPr>
                      <p:nvPr/>
                    </p:nvPicPr>
                    <p:blipFill>
                      <a:blip r:embed="rId5"/>
                      <a:srcRect/>
                      <a:stretch>
                        <a:fillRect/>
                      </a:stretch>
                    </p:blipFill>
                    <p:spPr bwMode="auto">
                      <a:xfrm>
                        <a:off x="2377758" y="2873375"/>
                        <a:ext cx="8571230" cy="1483360"/>
                      </a:xfrm>
                      <a:prstGeom prst="rect">
                        <a:avLst/>
                      </a:prstGeom>
                      <a:noFill/>
                    </p:spPr>
                  </p:pic>
                </p:oleObj>
              </mc:Fallback>
            </mc:AlternateContent>
          </a:graphicData>
        </a:graphic>
      </p:graphicFrame>
      <p:graphicFrame>
        <p:nvGraphicFramePr>
          <p:cNvPr id="4" name="对象 -2147482585"/>
          <p:cNvGraphicFramePr>
            <a:graphicFrameLocks noChangeAspect="1"/>
          </p:cNvGraphicFramePr>
          <p:nvPr>
            <p:extLst>
              <p:ext uri="{D42A27DB-BD31-4B8C-83A1-F6EECF244321}">
                <p14:modId xmlns:p14="http://schemas.microsoft.com/office/powerpoint/2010/main" val="2634371559"/>
              </p:ext>
            </p:extLst>
          </p:nvPr>
        </p:nvGraphicFramePr>
        <p:xfrm>
          <a:off x="869407" y="1261970"/>
          <a:ext cx="4637405" cy="1386205"/>
        </p:xfrm>
        <a:graphic>
          <a:graphicData uri="http://schemas.openxmlformats.org/presentationml/2006/ole">
            <mc:AlternateContent xmlns:mc="http://schemas.openxmlformats.org/markup-compatibility/2006">
              <mc:Choice xmlns:v="urn:schemas-microsoft-com:vml" Requires="v">
                <p:oleObj spid="_x0000_s28727" r:id="rId6" imgW="2057400" imgH="609600" progId="Equation.3">
                  <p:embed/>
                </p:oleObj>
              </mc:Choice>
              <mc:Fallback>
                <p:oleObj r:id="rId6" imgW="2057400" imgH="609600" progId="Equation.3">
                  <p:embed/>
                  <p:pic>
                    <p:nvPicPr>
                      <p:cNvPr id="4" name="对象 -2147482585"/>
                      <p:cNvPicPr/>
                      <p:nvPr/>
                    </p:nvPicPr>
                    <p:blipFill>
                      <a:blip r:embed="rId7"/>
                      <a:stretch>
                        <a:fillRect/>
                      </a:stretch>
                    </p:blipFill>
                    <p:spPr>
                      <a:xfrm>
                        <a:off x="869407" y="1261970"/>
                        <a:ext cx="4637405" cy="1386205"/>
                      </a:xfrm>
                      <a:prstGeom prst="rect">
                        <a:avLst/>
                      </a:prstGeom>
                      <a:noFill/>
                      <a:ln w="9525">
                        <a:noFill/>
                        <a:miter/>
                      </a:ln>
                    </p:spPr>
                  </p:pic>
                </p:oleObj>
              </mc:Fallback>
            </mc:AlternateContent>
          </a:graphicData>
        </a:graphic>
      </p:graphicFrame>
      <p:graphicFrame>
        <p:nvGraphicFramePr>
          <p:cNvPr id="6" name="对象 -2147482374"/>
          <p:cNvGraphicFramePr>
            <a:graphicFrameLocks noChangeAspect="1"/>
          </p:cNvGraphicFramePr>
          <p:nvPr/>
        </p:nvGraphicFramePr>
        <p:xfrm>
          <a:off x="4727575" y="4822190"/>
          <a:ext cx="2736850" cy="1156970"/>
        </p:xfrm>
        <a:graphic>
          <a:graphicData uri="http://schemas.openxmlformats.org/presentationml/2006/ole">
            <mc:AlternateContent xmlns:mc="http://schemas.openxmlformats.org/markup-compatibility/2006">
              <mc:Choice xmlns:v="urn:schemas-microsoft-com:vml" Requires="v">
                <p:oleObj spid="_x0000_s28728" r:id="rId8" imgW="1295400" imgH="545465" progId="Equation.3">
                  <p:embed/>
                </p:oleObj>
              </mc:Choice>
              <mc:Fallback>
                <p:oleObj r:id="rId8" imgW="1295400" imgH="545465" progId="Equation.3">
                  <p:embed/>
                  <p:pic>
                    <p:nvPicPr>
                      <p:cNvPr id="6" name="对象 -2147482374"/>
                      <p:cNvPicPr/>
                      <p:nvPr/>
                    </p:nvPicPr>
                    <p:blipFill>
                      <a:blip r:embed="rId9"/>
                      <a:stretch>
                        <a:fillRect/>
                      </a:stretch>
                    </p:blipFill>
                    <p:spPr>
                      <a:xfrm>
                        <a:off x="4727575" y="4822190"/>
                        <a:ext cx="2736850" cy="1156970"/>
                      </a:xfrm>
                      <a:prstGeom prst="rect">
                        <a:avLst/>
                      </a:prstGeom>
                      <a:noFill/>
                      <a:ln w="9525">
                        <a:noFill/>
                        <a:miter/>
                      </a:ln>
                    </p:spPr>
                  </p:pic>
                </p:oleObj>
              </mc:Fallback>
            </mc:AlternateContent>
          </a:graphicData>
        </a:graphic>
      </p:graphicFrame>
      <p:graphicFrame>
        <p:nvGraphicFramePr>
          <p:cNvPr id="11" name="对象 -2147482383"/>
          <p:cNvGraphicFramePr>
            <a:graphicFrameLocks noChangeAspect="1"/>
          </p:cNvGraphicFramePr>
          <p:nvPr/>
        </p:nvGraphicFramePr>
        <p:xfrm>
          <a:off x="6510338" y="1585595"/>
          <a:ext cx="5507990" cy="465455"/>
        </p:xfrm>
        <a:graphic>
          <a:graphicData uri="http://schemas.openxmlformats.org/presentationml/2006/ole">
            <mc:AlternateContent xmlns:mc="http://schemas.openxmlformats.org/markup-compatibility/2006">
              <mc:Choice xmlns:v="urn:schemas-microsoft-com:vml" Requires="v">
                <p:oleObj spid="_x0000_s28729" r:id="rId10" imgW="2705100" imgH="228600" progId="Equation.3">
                  <p:embed/>
                </p:oleObj>
              </mc:Choice>
              <mc:Fallback>
                <p:oleObj r:id="rId10" imgW="2705100" imgH="228600" progId="Equation.3">
                  <p:embed/>
                  <p:pic>
                    <p:nvPicPr>
                      <p:cNvPr id="11" name="对象 -2147482383"/>
                      <p:cNvPicPr/>
                      <p:nvPr/>
                    </p:nvPicPr>
                    <p:blipFill>
                      <a:blip r:embed="rId11"/>
                      <a:stretch>
                        <a:fillRect/>
                      </a:stretch>
                    </p:blipFill>
                    <p:spPr>
                      <a:xfrm>
                        <a:off x="6510338" y="1585595"/>
                        <a:ext cx="5507990" cy="465455"/>
                      </a:xfrm>
                      <a:prstGeom prst="rect">
                        <a:avLst/>
                      </a:prstGeom>
                      <a:noFill/>
                      <a:ln w="9525">
                        <a:noFill/>
                        <a:miter/>
                      </a:ln>
                    </p:spPr>
                  </p:pic>
                </p:oleObj>
              </mc:Fallback>
            </mc:AlternateContent>
          </a:graphicData>
        </a:graphic>
      </p:graphicFrame>
      <p:sp>
        <p:nvSpPr>
          <p:cNvPr id="19" name="圆角矩形 18"/>
          <p:cNvSpPr/>
          <p:nvPr/>
        </p:nvSpPr>
        <p:spPr>
          <a:xfrm>
            <a:off x="4899660" y="3572510"/>
            <a:ext cx="5574665" cy="9271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97119AFE-AC09-44B3-B305-95B2C4BDB060}"/>
              </a:ext>
            </a:extLst>
          </p:cNvPr>
          <p:cNvSpPr/>
          <p:nvPr/>
        </p:nvSpPr>
        <p:spPr>
          <a:xfrm>
            <a:off x="5924145" y="1585595"/>
            <a:ext cx="529997" cy="465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Rectangle 2"/>
          <p:cNvSpPr>
            <a:spLocks noChangeArrowheads="1"/>
          </p:cNvSpPr>
          <p:nvPr/>
        </p:nvSpPr>
        <p:spPr bwMode="auto">
          <a:xfrm flipV="1">
            <a:off x="948690" y="1967229"/>
            <a:ext cx="151172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Rectangle 4"/>
          <p:cNvSpPr>
            <a:spLocks noChangeArrowheads="1"/>
          </p:cNvSpPr>
          <p:nvPr/>
        </p:nvSpPr>
        <p:spPr bwMode="auto">
          <a:xfrm>
            <a:off x="669924" y="26895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6"/>
          <p:cNvSpPr>
            <a:spLocks noChangeArrowheads="1"/>
          </p:cNvSpPr>
          <p:nvPr/>
        </p:nvSpPr>
        <p:spPr bwMode="auto">
          <a:xfrm>
            <a:off x="798871" y="37842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2147482371"/>
          <p:cNvGraphicFramePr>
            <a:graphicFrameLocks noChangeAspect="1"/>
          </p:cNvGraphicFramePr>
          <p:nvPr/>
        </p:nvGraphicFramePr>
        <p:xfrm>
          <a:off x="1456373" y="1214755"/>
          <a:ext cx="8904605" cy="1550670"/>
        </p:xfrm>
        <a:graphic>
          <a:graphicData uri="http://schemas.openxmlformats.org/presentationml/2006/ole">
            <mc:AlternateContent xmlns:mc="http://schemas.openxmlformats.org/markup-compatibility/2006">
              <mc:Choice xmlns:v="urn:schemas-microsoft-com:vml" Requires="v">
                <p:oleObj spid="_x0000_s29763" r:id="rId3" imgW="3962400" imgH="685800" progId="Equation.3">
                  <p:embed/>
                </p:oleObj>
              </mc:Choice>
              <mc:Fallback>
                <p:oleObj r:id="rId3" imgW="3962400" imgH="685800" progId="Equation.3">
                  <p:embed/>
                  <p:pic>
                    <p:nvPicPr>
                      <p:cNvPr id="4" name="对象 -2147482371"/>
                      <p:cNvPicPr/>
                      <p:nvPr/>
                    </p:nvPicPr>
                    <p:blipFill>
                      <a:blip r:embed="rId4"/>
                      <a:stretch>
                        <a:fillRect/>
                      </a:stretch>
                    </p:blipFill>
                    <p:spPr>
                      <a:xfrm>
                        <a:off x="1456373" y="1214755"/>
                        <a:ext cx="8904605" cy="1550670"/>
                      </a:xfrm>
                      <a:prstGeom prst="rect">
                        <a:avLst/>
                      </a:prstGeom>
                      <a:noFill/>
                      <a:ln w="9525">
                        <a:noFill/>
                        <a:miter/>
                      </a:ln>
                    </p:spPr>
                  </p:pic>
                </p:oleObj>
              </mc:Fallback>
            </mc:AlternateContent>
          </a:graphicData>
        </a:graphic>
      </p:graphicFrame>
      <p:graphicFrame>
        <p:nvGraphicFramePr>
          <p:cNvPr id="6" name="对象 -2147482366"/>
          <p:cNvGraphicFramePr>
            <a:graphicFrameLocks noChangeAspect="1"/>
          </p:cNvGraphicFramePr>
          <p:nvPr/>
        </p:nvGraphicFramePr>
        <p:xfrm>
          <a:off x="4147503" y="3293110"/>
          <a:ext cx="3522345" cy="643890"/>
        </p:xfrm>
        <a:graphic>
          <a:graphicData uri="http://schemas.openxmlformats.org/presentationml/2006/ole">
            <mc:AlternateContent xmlns:mc="http://schemas.openxmlformats.org/markup-compatibility/2006">
              <mc:Choice xmlns:v="urn:schemas-microsoft-com:vml" Requires="v">
                <p:oleObj spid="_x0000_s29764" r:id="rId5" imgW="1803400" imgH="330200" progId="Equation.3">
                  <p:embed/>
                </p:oleObj>
              </mc:Choice>
              <mc:Fallback>
                <p:oleObj r:id="rId5" imgW="1803400" imgH="330200" progId="Equation.3">
                  <p:embed/>
                  <p:pic>
                    <p:nvPicPr>
                      <p:cNvPr id="6" name="对象 -2147482366"/>
                      <p:cNvPicPr/>
                      <p:nvPr/>
                    </p:nvPicPr>
                    <p:blipFill>
                      <a:blip r:embed="rId6"/>
                      <a:stretch>
                        <a:fillRect/>
                      </a:stretch>
                    </p:blipFill>
                    <p:spPr>
                      <a:xfrm>
                        <a:off x="4147503" y="3293110"/>
                        <a:ext cx="3522345" cy="643890"/>
                      </a:xfrm>
                      <a:prstGeom prst="rect">
                        <a:avLst/>
                      </a:prstGeom>
                      <a:noFill/>
                      <a:ln w="9525">
                        <a:noFill/>
                        <a:miter/>
                      </a:ln>
                    </p:spPr>
                  </p:pic>
                </p:oleObj>
              </mc:Fallback>
            </mc:AlternateContent>
          </a:graphicData>
        </a:graphic>
      </p:graphicFrame>
      <p:cxnSp>
        <p:nvCxnSpPr>
          <p:cNvPr id="18" name="直接箭头连接符 17"/>
          <p:cNvCxnSpPr/>
          <p:nvPr/>
        </p:nvCxnSpPr>
        <p:spPr>
          <a:xfrm>
            <a:off x="5897880" y="2765425"/>
            <a:ext cx="20955" cy="4616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6299835" y="1913890"/>
            <a:ext cx="3554730" cy="9271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2147482363"/>
          <p:cNvGraphicFramePr>
            <a:graphicFrameLocks noChangeAspect="1"/>
          </p:cNvGraphicFramePr>
          <p:nvPr/>
        </p:nvGraphicFramePr>
        <p:xfrm>
          <a:off x="1937480" y="4898717"/>
          <a:ext cx="4088130" cy="934085"/>
        </p:xfrm>
        <a:graphic>
          <a:graphicData uri="http://schemas.openxmlformats.org/presentationml/2006/ole">
            <mc:AlternateContent xmlns:mc="http://schemas.openxmlformats.org/markup-compatibility/2006">
              <mc:Choice xmlns:v="urn:schemas-microsoft-com:vml" Requires="v">
                <p:oleObj spid="_x0000_s29765" r:id="rId7" imgW="2400300" imgH="545465" progId="Equation.3">
                  <p:embed/>
                </p:oleObj>
              </mc:Choice>
              <mc:Fallback>
                <p:oleObj r:id="rId7" imgW="2400300" imgH="545465" progId="Equation.3">
                  <p:embed/>
                  <p:pic>
                    <p:nvPicPr>
                      <p:cNvPr id="11" name="对象 -2147482363"/>
                      <p:cNvPicPr/>
                      <p:nvPr/>
                    </p:nvPicPr>
                    <p:blipFill>
                      <a:blip r:embed="rId8"/>
                      <a:stretch>
                        <a:fillRect/>
                      </a:stretch>
                    </p:blipFill>
                    <p:spPr>
                      <a:xfrm>
                        <a:off x="1937480" y="4898717"/>
                        <a:ext cx="4088130" cy="934085"/>
                      </a:xfrm>
                      <a:prstGeom prst="rect">
                        <a:avLst/>
                      </a:prstGeom>
                      <a:noFill/>
                      <a:ln w="9525">
                        <a:noFill/>
                        <a:miter/>
                      </a:ln>
                    </p:spPr>
                  </p:pic>
                </p:oleObj>
              </mc:Fallback>
            </mc:AlternateContent>
          </a:graphicData>
        </a:graphic>
      </p:graphicFrame>
      <p:graphicFrame>
        <p:nvGraphicFramePr>
          <p:cNvPr id="12" name="对象 -2147482362"/>
          <p:cNvGraphicFramePr>
            <a:graphicFrameLocks noChangeAspect="1"/>
          </p:cNvGraphicFramePr>
          <p:nvPr/>
        </p:nvGraphicFramePr>
        <p:xfrm>
          <a:off x="6432577" y="4898717"/>
          <a:ext cx="3532505" cy="1021080"/>
        </p:xfrm>
        <a:graphic>
          <a:graphicData uri="http://schemas.openxmlformats.org/presentationml/2006/ole">
            <mc:AlternateContent xmlns:mc="http://schemas.openxmlformats.org/markup-compatibility/2006">
              <mc:Choice xmlns:v="urn:schemas-microsoft-com:vml" Requires="v">
                <p:oleObj spid="_x0000_s29766" r:id="rId9" imgW="1752600" imgH="508000" progId="Equation.3">
                  <p:embed/>
                </p:oleObj>
              </mc:Choice>
              <mc:Fallback>
                <p:oleObj r:id="rId9" imgW="1752600" imgH="508000" progId="Equation.3">
                  <p:embed/>
                  <p:pic>
                    <p:nvPicPr>
                      <p:cNvPr id="12" name="对象 -2147482362"/>
                      <p:cNvPicPr/>
                      <p:nvPr/>
                    </p:nvPicPr>
                    <p:blipFill>
                      <a:blip r:embed="rId10"/>
                      <a:stretch>
                        <a:fillRect/>
                      </a:stretch>
                    </p:blipFill>
                    <p:spPr>
                      <a:xfrm>
                        <a:off x="6432577" y="4898717"/>
                        <a:ext cx="3532505" cy="1021080"/>
                      </a:xfrm>
                      <a:prstGeom prst="rect">
                        <a:avLst/>
                      </a:prstGeom>
                      <a:noFill/>
                      <a:ln w="9525">
                        <a:noFill/>
                        <a:miter/>
                      </a:ln>
                    </p:spPr>
                  </p:pic>
                </p:oleObj>
              </mc:Fallback>
            </mc:AlternateContent>
          </a:graphicData>
        </a:graphic>
      </p:graphicFrame>
      <p:graphicFrame>
        <p:nvGraphicFramePr>
          <p:cNvPr id="14" name="对象 13"/>
          <p:cNvGraphicFramePr>
            <a:graphicFrameLocks noChangeAspect="1"/>
          </p:cNvGraphicFramePr>
          <p:nvPr/>
        </p:nvGraphicFramePr>
        <p:xfrm>
          <a:off x="4121785" y="4029380"/>
          <a:ext cx="3548063" cy="644525"/>
        </p:xfrm>
        <a:graphic>
          <a:graphicData uri="http://schemas.openxmlformats.org/presentationml/2006/ole">
            <mc:AlternateContent xmlns:mc="http://schemas.openxmlformats.org/markup-compatibility/2006">
              <mc:Choice xmlns:v="urn:schemas-microsoft-com:vml" Requires="v">
                <p:oleObj spid="_x0000_s29767" r:id="rId11" imgW="3549650" imgH="646430" progId="Equation.3">
                  <p:embed/>
                </p:oleObj>
              </mc:Choice>
              <mc:Fallback>
                <p:oleObj r:id="rId11" imgW="3549650" imgH="646430" progId="Equation.3">
                  <p:embed/>
                  <p:pic>
                    <p:nvPicPr>
                      <p:cNvPr id="14" name="对象 13"/>
                      <p:cNvPicPr/>
                      <p:nvPr/>
                    </p:nvPicPr>
                    <p:blipFill>
                      <a:blip r:embed="rId12"/>
                      <a:stretch>
                        <a:fillRect/>
                      </a:stretch>
                    </p:blipFill>
                    <p:spPr>
                      <a:xfrm>
                        <a:off x="4121785" y="4029380"/>
                        <a:ext cx="3548063" cy="64452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txBox="1"/>
          <p:nvPr/>
        </p:nvSpPr>
        <p:spPr>
          <a:xfrm>
            <a:off x="625820" y="438621"/>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不同机械参数辨识方法对比</a:t>
            </a:r>
          </a:p>
        </p:txBody>
      </p:sp>
      <p:sp>
        <p:nvSpPr>
          <p:cNvPr id="6" name="Rectangle 5"/>
          <p:cNvSpPr>
            <a:spLocks noChangeArrowheads="1"/>
          </p:cNvSpPr>
          <p:nvPr>
            <p:custDataLst>
              <p:tags r:id="rId1"/>
            </p:custDataLst>
          </p:nvPr>
        </p:nvSpPr>
        <p:spPr bwMode="auto">
          <a:xfrm>
            <a:off x="1786878" y="5766320"/>
            <a:ext cx="1907759" cy="235968"/>
          </a:xfrm>
          <a:prstGeom prst="rect">
            <a:avLst/>
          </a:prstGeom>
          <a:solidFill>
            <a:srgbClr val="2196F3">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92500" lnSpcReduction="200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7" name="Freeform 6"/>
          <p:cNvSpPr/>
          <p:nvPr>
            <p:custDataLst>
              <p:tags r:id="rId2"/>
            </p:custDataLst>
          </p:nvPr>
        </p:nvSpPr>
        <p:spPr bwMode="auto">
          <a:xfrm>
            <a:off x="3688419" y="5520090"/>
            <a:ext cx="476942" cy="482192"/>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2196F3">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10" name="Freeform 8"/>
          <p:cNvSpPr/>
          <p:nvPr>
            <p:custDataLst>
              <p:tags r:id="rId3"/>
            </p:custDataLst>
          </p:nvPr>
        </p:nvSpPr>
        <p:spPr bwMode="auto">
          <a:xfrm>
            <a:off x="2024619" y="5270106"/>
            <a:ext cx="248413" cy="349334"/>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2196F3">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22" name="Freeform 7"/>
          <p:cNvSpPr/>
          <p:nvPr>
            <p:custDataLst>
              <p:tags r:id="rId4"/>
            </p:custDataLst>
          </p:nvPr>
        </p:nvSpPr>
        <p:spPr bwMode="auto">
          <a:xfrm>
            <a:off x="1786878" y="5270106"/>
            <a:ext cx="2384701" cy="496217"/>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2196F3"/>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52" name="Freeform 51"/>
          <p:cNvSpPr/>
          <p:nvPr>
            <p:custDataLst>
              <p:tags r:id="rId5"/>
            </p:custDataLst>
          </p:nvPr>
        </p:nvSpPr>
        <p:spPr bwMode="auto">
          <a:xfrm>
            <a:off x="2556296" y="5270105"/>
            <a:ext cx="968576" cy="260251"/>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23" name="Freeform 17"/>
          <p:cNvSpPr/>
          <p:nvPr>
            <p:custDataLst>
              <p:tags r:id="rId6"/>
            </p:custDataLst>
          </p:nvPr>
        </p:nvSpPr>
        <p:spPr bwMode="auto">
          <a:xfrm>
            <a:off x="2359418" y="3873966"/>
            <a:ext cx="1365076" cy="1656389"/>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2196F3"/>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5" name="文本框 54"/>
          <p:cNvSpPr txBox="1"/>
          <p:nvPr>
            <p:custDataLst>
              <p:tags r:id="rId7"/>
            </p:custDataLst>
          </p:nvPr>
        </p:nvSpPr>
        <p:spPr>
          <a:xfrm>
            <a:off x="1646415" y="1787864"/>
            <a:ext cx="2788338" cy="1898650"/>
          </a:xfrm>
          <a:prstGeom prst="rect">
            <a:avLst/>
          </a:prstGeom>
          <a:noFill/>
        </p:spPr>
        <p:txBody>
          <a:bodyPr wrap="square" rtlCol="0">
            <a:normAutofit/>
          </a:bodyPr>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2000" spc="150" dirty="0">
                <a:solidFill>
                  <a:srgbClr val="000000"/>
                </a:solidFill>
                <a:latin typeface="+mn-ea"/>
                <a:sym typeface="+mn-ea"/>
              </a:rPr>
              <a:t>模型不够精确；转动惯量、摩擦系数、负载三者之间相互耦合，相互影响。</a:t>
            </a:r>
            <a:endParaRPr lang="zh-CN" altLang="en-US" sz="2000" spc="150" dirty="0">
              <a:solidFill>
                <a:sysClr val="windowText" lastClr="000000">
                  <a:lumMod val="65000"/>
                  <a:lumOff val="35000"/>
                </a:sysClr>
              </a:solidFill>
              <a:latin typeface="+mn-ea"/>
            </a:endParaRPr>
          </a:p>
        </p:txBody>
      </p:sp>
      <p:sp>
        <p:nvSpPr>
          <p:cNvPr id="67" name="文本框 66"/>
          <p:cNvSpPr txBox="1"/>
          <p:nvPr>
            <p:custDataLst>
              <p:tags r:id="rId8"/>
            </p:custDataLst>
          </p:nvPr>
        </p:nvSpPr>
        <p:spPr>
          <a:xfrm>
            <a:off x="2557668" y="4248870"/>
            <a:ext cx="968576" cy="785270"/>
          </a:xfrm>
          <a:prstGeom prst="rect">
            <a:avLst/>
          </a:prstGeom>
          <a:noFill/>
        </p:spPr>
        <p:txBody>
          <a:bodyPr wrap="square" rtlCol="0">
            <a:normAutofit fontScale="90000"/>
          </a:bodyPr>
          <a:lstStyle/>
          <a:p>
            <a:pPr algn="ctr" defTabSz="457200">
              <a:lnSpc>
                <a:spcPct val="120000"/>
              </a:lnSpc>
            </a:pPr>
            <a:r>
              <a:rPr kumimoji="1" lang="zh-CN" altLang="en-US" b="1" spc="300">
                <a:solidFill>
                  <a:srgbClr val="FF0000"/>
                </a:solidFill>
                <a:latin typeface="Arial" panose="020B0604020202020204" pitchFamily="34" charset="0"/>
                <a:ea typeface="微软雅黑" panose="020B0503020204020204" charset="-122"/>
              </a:rPr>
              <a:t>最小二乘法</a:t>
            </a:r>
          </a:p>
        </p:txBody>
      </p:sp>
      <p:sp>
        <p:nvSpPr>
          <p:cNvPr id="38" name="Rectangle 5"/>
          <p:cNvSpPr>
            <a:spLocks noChangeArrowheads="1"/>
          </p:cNvSpPr>
          <p:nvPr>
            <p:custDataLst>
              <p:tags r:id="rId9"/>
            </p:custDataLst>
          </p:nvPr>
        </p:nvSpPr>
        <p:spPr bwMode="auto">
          <a:xfrm>
            <a:off x="5036415" y="5766320"/>
            <a:ext cx="1907759" cy="235968"/>
          </a:xfrm>
          <a:prstGeom prst="rect">
            <a:avLst/>
          </a:prstGeom>
          <a:solidFill>
            <a:srgbClr val="38A9C9">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92500" lnSpcReduction="200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39" name="Freeform 6"/>
          <p:cNvSpPr/>
          <p:nvPr>
            <p:custDataLst>
              <p:tags r:id="rId10"/>
            </p:custDataLst>
          </p:nvPr>
        </p:nvSpPr>
        <p:spPr bwMode="auto">
          <a:xfrm>
            <a:off x="6937962" y="5520090"/>
            <a:ext cx="476942" cy="482192"/>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38A9C9">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40" name="Freeform 8"/>
          <p:cNvSpPr/>
          <p:nvPr>
            <p:custDataLst>
              <p:tags r:id="rId11"/>
            </p:custDataLst>
          </p:nvPr>
        </p:nvSpPr>
        <p:spPr bwMode="auto">
          <a:xfrm>
            <a:off x="5274156" y="5270106"/>
            <a:ext cx="248413" cy="349334"/>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38A9C9">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41" name="Freeform 7"/>
          <p:cNvSpPr/>
          <p:nvPr>
            <p:custDataLst>
              <p:tags r:id="rId12"/>
            </p:custDataLst>
          </p:nvPr>
        </p:nvSpPr>
        <p:spPr bwMode="auto">
          <a:xfrm>
            <a:off x="5036415" y="5270106"/>
            <a:ext cx="2384701" cy="496217"/>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38A9C9"/>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56" name="Freeform 55"/>
          <p:cNvSpPr/>
          <p:nvPr>
            <p:custDataLst>
              <p:tags r:id="rId13"/>
            </p:custDataLst>
          </p:nvPr>
        </p:nvSpPr>
        <p:spPr bwMode="auto">
          <a:xfrm>
            <a:off x="5792472" y="5270105"/>
            <a:ext cx="968576" cy="260251"/>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7" name="Freeform 56"/>
          <p:cNvSpPr/>
          <p:nvPr>
            <p:custDataLst>
              <p:tags r:id="rId14"/>
            </p:custDataLst>
          </p:nvPr>
        </p:nvSpPr>
        <p:spPr bwMode="auto">
          <a:xfrm>
            <a:off x="5595594" y="3873966"/>
            <a:ext cx="1365076" cy="1656389"/>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38A9C9"/>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8" name="文本框 57"/>
          <p:cNvSpPr txBox="1"/>
          <p:nvPr>
            <p:custDataLst>
              <p:tags r:id="rId15"/>
            </p:custDataLst>
          </p:nvPr>
        </p:nvSpPr>
        <p:spPr>
          <a:xfrm>
            <a:off x="5137575" y="1787864"/>
            <a:ext cx="2182379" cy="1645285"/>
          </a:xfrm>
          <a:prstGeom prst="rect">
            <a:avLst/>
          </a:prstGeom>
          <a:noFill/>
        </p:spPr>
        <p:txBody>
          <a:bodyPr wrap="square" rtlCol="0">
            <a:normAutofit/>
          </a:bodyPr>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2000" spc="150" dirty="0">
                <a:solidFill>
                  <a:srgbClr val="000000"/>
                </a:solidFill>
                <a:latin typeface="+mn-ea"/>
                <a:sym typeface="+mn-ea"/>
              </a:rPr>
              <a:t>只辨识了转动惯量一个参数。</a:t>
            </a:r>
            <a:endParaRPr lang="zh-CN" altLang="en-US" sz="2000" spc="150" dirty="0">
              <a:solidFill>
                <a:sysClr val="windowText" lastClr="000000">
                  <a:lumMod val="65000"/>
                  <a:lumOff val="35000"/>
                </a:sysClr>
              </a:solidFill>
              <a:latin typeface="+mn-ea"/>
            </a:endParaRPr>
          </a:p>
        </p:txBody>
      </p:sp>
      <p:sp>
        <p:nvSpPr>
          <p:cNvPr id="68" name="文本框 67"/>
          <p:cNvSpPr txBox="1"/>
          <p:nvPr>
            <p:custDataLst>
              <p:tags r:id="rId16"/>
            </p:custDataLst>
          </p:nvPr>
        </p:nvSpPr>
        <p:spPr>
          <a:xfrm>
            <a:off x="5793844" y="4184735"/>
            <a:ext cx="968576" cy="785270"/>
          </a:xfrm>
          <a:prstGeom prst="rect">
            <a:avLst/>
          </a:prstGeom>
          <a:noFill/>
        </p:spPr>
        <p:txBody>
          <a:bodyPr wrap="square" rtlCol="0">
            <a:normAutofit/>
          </a:bodyPr>
          <a:lstStyle/>
          <a:p>
            <a:pPr algn="ctr" defTabSz="457200">
              <a:lnSpc>
                <a:spcPct val="120000"/>
              </a:lnSpc>
            </a:pPr>
            <a:r>
              <a:rPr kumimoji="1" lang="zh-CN" altLang="en-US" sz="1600" b="1" spc="300">
                <a:latin typeface="Arial" panose="020B0604020202020204" pitchFamily="34" charset="0"/>
                <a:ea typeface="微软雅黑" panose="020B0503020204020204" charset="-122"/>
              </a:rPr>
              <a:t>加减速法</a:t>
            </a:r>
          </a:p>
        </p:txBody>
      </p:sp>
      <p:sp>
        <p:nvSpPr>
          <p:cNvPr id="75" name="Rectangle 5"/>
          <p:cNvSpPr>
            <a:spLocks noChangeArrowheads="1"/>
          </p:cNvSpPr>
          <p:nvPr>
            <p:custDataLst>
              <p:tags r:id="rId17"/>
            </p:custDataLst>
          </p:nvPr>
        </p:nvSpPr>
        <p:spPr bwMode="auto">
          <a:xfrm>
            <a:off x="8705222" y="5766314"/>
            <a:ext cx="1907759" cy="235968"/>
          </a:xfrm>
          <a:prstGeom prst="rect">
            <a:avLst/>
          </a:prstGeom>
          <a:solidFill>
            <a:srgbClr val="7FE04B">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92500" lnSpcReduction="200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76" name="Freeform 6"/>
          <p:cNvSpPr/>
          <p:nvPr>
            <p:custDataLst>
              <p:tags r:id="rId18"/>
            </p:custDataLst>
          </p:nvPr>
        </p:nvSpPr>
        <p:spPr bwMode="auto">
          <a:xfrm>
            <a:off x="10606769" y="5520084"/>
            <a:ext cx="476942" cy="482192"/>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7FE04B">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77" name="Freeform 8"/>
          <p:cNvSpPr/>
          <p:nvPr>
            <p:custDataLst>
              <p:tags r:id="rId19"/>
            </p:custDataLst>
          </p:nvPr>
        </p:nvSpPr>
        <p:spPr bwMode="auto">
          <a:xfrm>
            <a:off x="8942963" y="5270100"/>
            <a:ext cx="248413" cy="349334"/>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7FE04B">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78" name="Freeform 7"/>
          <p:cNvSpPr/>
          <p:nvPr>
            <p:custDataLst>
              <p:tags r:id="rId20"/>
            </p:custDataLst>
          </p:nvPr>
        </p:nvSpPr>
        <p:spPr bwMode="auto">
          <a:xfrm>
            <a:off x="8705222" y="5270100"/>
            <a:ext cx="2384701" cy="496217"/>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7FE04B"/>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71" name="Freeform 63"/>
          <p:cNvSpPr/>
          <p:nvPr>
            <p:custDataLst>
              <p:tags r:id="rId21"/>
            </p:custDataLst>
          </p:nvPr>
        </p:nvSpPr>
        <p:spPr bwMode="auto">
          <a:xfrm>
            <a:off x="9414517" y="5270099"/>
            <a:ext cx="968576" cy="260251"/>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72" name="Freeform 64"/>
          <p:cNvSpPr/>
          <p:nvPr>
            <p:custDataLst>
              <p:tags r:id="rId22"/>
            </p:custDataLst>
          </p:nvPr>
        </p:nvSpPr>
        <p:spPr bwMode="auto">
          <a:xfrm>
            <a:off x="9217639" y="3873960"/>
            <a:ext cx="1365076" cy="1656389"/>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7FE04B"/>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73" name="文本框 72"/>
          <p:cNvSpPr txBox="1"/>
          <p:nvPr>
            <p:custDataLst>
              <p:tags r:id="rId23"/>
            </p:custDataLst>
          </p:nvPr>
        </p:nvSpPr>
        <p:spPr>
          <a:xfrm>
            <a:off x="8328177" y="1685290"/>
            <a:ext cx="2963692" cy="1743710"/>
          </a:xfrm>
          <a:prstGeom prst="rect">
            <a:avLst/>
          </a:prstGeom>
          <a:noFill/>
        </p:spPr>
        <p:txBody>
          <a:bodyPr wrap="square" rtlCol="0">
            <a:noAutofit/>
          </a:bodyPr>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2000" b="1" spc="150" dirty="0">
                <a:solidFill>
                  <a:srgbClr val="0070C0"/>
                </a:solidFill>
                <a:latin typeface="+mn-ea"/>
                <a:sym typeface="+mn-ea"/>
              </a:rPr>
              <a:t>模型更精确；实现解耦，提高了辨识精度；能同时辨识转动惯量和摩擦系数；考虑负载，扩大了应用场合。</a:t>
            </a:r>
            <a:endParaRPr lang="zh-CN" altLang="en-US" sz="2000" b="1" spc="150" dirty="0">
              <a:solidFill>
                <a:srgbClr val="0070C0"/>
              </a:solidFill>
              <a:latin typeface="+mn-ea"/>
            </a:endParaRPr>
          </a:p>
        </p:txBody>
      </p:sp>
      <p:sp>
        <p:nvSpPr>
          <p:cNvPr id="74" name="文本框 73"/>
          <p:cNvSpPr txBox="1"/>
          <p:nvPr>
            <p:custDataLst>
              <p:tags r:id="rId24"/>
            </p:custDataLst>
          </p:nvPr>
        </p:nvSpPr>
        <p:spPr>
          <a:xfrm>
            <a:off x="9414668" y="4119880"/>
            <a:ext cx="969645" cy="914400"/>
          </a:xfrm>
          <a:prstGeom prst="rect">
            <a:avLst/>
          </a:prstGeom>
          <a:noFill/>
        </p:spPr>
        <p:txBody>
          <a:bodyPr wrap="square" rtlCol="0">
            <a:normAutofit lnSpcReduction="10000"/>
          </a:bodyPr>
          <a:lstStyle/>
          <a:p>
            <a:pPr algn="ctr" defTabSz="457200">
              <a:lnSpc>
                <a:spcPct val="120000"/>
              </a:lnSpc>
            </a:pPr>
            <a:r>
              <a:rPr kumimoji="1" lang="zh-CN" altLang="en-US" sz="1600" b="1" spc="300">
                <a:solidFill>
                  <a:schemeClr val="tx1"/>
                </a:solidFill>
                <a:latin typeface="Arial" panose="020B0604020202020204" pitchFamily="34" charset="0"/>
                <a:ea typeface="微软雅黑" panose="020B0503020204020204" charset="-122"/>
              </a:rPr>
              <a:t>三角函数正交法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txBox="1"/>
          <p:nvPr/>
        </p:nvSpPr>
        <p:spPr>
          <a:xfrm>
            <a:off x="594472" y="422387"/>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伺服系统摩擦补偿</a:t>
            </a:r>
          </a:p>
        </p:txBody>
      </p:sp>
      <p:sp>
        <p:nvSpPr>
          <p:cNvPr id="6" name="Rectangle 5"/>
          <p:cNvSpPr>
            <a:spLocks noChangeArrowheads="1"/>
          </p:cNvSpPr>
          <p:nvPr>
            <p:custDataLst>
              <p:tags r:id="rId1"/>
            </p:custDataLst>
          </p:nvPr>
        </p:nvSpPr>
        <p:spPr bwMode="auto">
          <a:xfrm>
            <a:off x="2527141" y="5766435"/>
            <a:ext cx="1907540" cy="236220"/>
          </a:xfrm>
          <a:prstGeom prst="rect">
            <a:avLst/>
          </a:prstGeom>
          <a:solidFill>
            <a:srgbClr val="2196F3">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92500" lnSpcReduction="200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7" name="Freeform 6"/>
          <p:cNvSpPr/>
          <p:nvPr>
            <p:custDataLst>
              <p:tags r:id="rId2"/>
            </p:custDataLst>
          </p:nvPr>
        </p:nvSpPr>
        <p:spPr bwMode="auto">
          <a:xfrm>
            <a:off x="4428331" y="5520055"/>
            <a:ext cx="476885" cy="481965"/>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2196F3">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28" name="Freeform 8"/>
          <p:cNvSpPr/>
          <p:nvPr>
            <p:custDataLst>
              <p:tags r:id="rId3"/>
            </p:custDataLst>
          </p:nvPr>
        </p:nvSpPr>
        <p:spPr bwMode="auto">
          <a:xfrm>
            <a:off x="2764631" y="5269865"/>
            <a:ext cx="248285" cy="349250"/>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2196F3">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29" name="Freeform 7"/>
          <p:cNvSpPr/>
          <p:nvPr>
            <p:custDataLst>
              <p:tags r:id="rId4"/>
            </p:custDataLst>
          </p:nvPr>
        </p:nvSpPr>
        <p:spPr bwMode="auto">
          <a:xfrm>
            <a:off x="2527141" y="5269865"/>
            <a:ext cx="2384425" cy="495935"/>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2196F3"/>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52" name="Freeform 51"/>
          <p:cNvSpPr/>
          <p:nvPr>
            <p:custDataLst>
              <p:tags r:id="rId5"/>
            </p:custDataLst>
          </p:nvPr>
        </p:nvSpPr>
        <p:spPr bwMode="auto">
          <a:xfrm>
            <a:off x="3296126" y="5269865"/>
            <a:ext cx="968375" cy="26035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30" name="Freeform 17"/>
          <p:cNvSpPr/>
          <p:nvPr>
            <p:custDataLst>
              <p:tags r:id="rId6"/>
            </p:custDataLst>
          </p:nvPr>
        </p:nvSpPr>
        <p:spPr bwMode="auto">
          <a:xfrm>
            <a:off x="3099276" y="3874135"/>
            <a:ext cx="1365250" cy="165608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2196F3"/>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5" name="文本框 54"/>
          <p:cNvSpPr txBox="1"/>
          <p:nvPr>
            <p:custDataLst>
              <p:tags r:id="rId7"/>
            </p:custDataLst>
          </p:nvPr>
        </p:nvSpPr>
        <p:spPr>
          <a:xfrm>
            <a:off x="2527300" y="1370330"/>
            <a:ext cx="2603500" cy="2430145"/>
          </a:xfrm>
          <a:prstGeom prst="rect">
            <a:avLst/>
          </a:prstGeom>
          <a:noFill/>
        </p:spPr>
        <p:txBody>
          <a:bodyPr wrap="square" rtlCol="0">
            <a:noAutofit/>
          </a:bodyPr>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2000" b="1" spc="150" dirty="0">
                <a:solidFill>
                  <a:srgbClr val="000000"/>
                </a:solidFill>
                <a:latin typeface="宋体" panose="02010600030101010101" pitchFamily="2" charset="-122"/>
                <a:ea typeface="宋体" panose="02010600030101010101" pitchFamily="2" charset="-122"/>
                <a:sym typeface="+mn-ea"/>
              </a:rPr>
              <a:t>半周期积分法、改进半周期积分法或三角函数正交法得到粘滞摩擦系数，库伦摩擦系数。</a:t>
            </a:r>
          </a:p>
        </p:txBody>
      </p:sp>
      <p:sp>
        <p:nvSpPr>
          <p:cNvPr id="67" name="文本框 66"/>
          <p:cNvSpPr txBox="1"/>
          <p:nvPr>
            <p:custDataLst>
              <p:tags r:id="rId8"/>
            </p:custDataLst>
          </p:nvPr>
        </p:nvSpPr>
        <p:spPr>
          <a:xfrm>
            <a:off x="3297555" y="4130040"/>
            <a:ext cx="968375" cy="904240"/>
          </a:xfrm>
          <a:prstGeom prst="rect">
            <a:avLst/>
          </a:prstGeom>
          <a:noFill/>
        </p:spPr>
        <p:txBody>
          <a:bodyPr wrap="square" rtlCol="0">
            <a:normAutofit lnSpcReduction="10000"/>
          </a:bodyPr>
          <a:lstStyle/>
          <a:p>
            <a:pPr algn="ctr" defTabSz="457200">
              <a:lnSpc>
                <a:spcPct val="120000"/>
              </a:lnSpc>
            </a:pPr>
            <a:r>
              <a:rPr kumimoji="1" lang="zh-CN" altLang="en-US" sz="1600" b="1" spc="300">
                <a:latin typeface="Arial" panose="020B0604020202020204" pitchFamily="34" charset="0"/>
                <a:ea typeface="微软雅黑" panose="020B0503020204020204" charset="-122"/>
              </a:rPr>
              <a:t>辨识得到摩擦系数</a:t>
            </a:r>
          </a:p>
        </p:txBody>
      </p:sp>
      <p:sp>
        <p:nvSpPr>
          <p:cNvPr id="38" name="Rectangle 5"/>
          <p:cNvSpPr>
            <a:spLocks noChangeArrowheads="1"/>
          </p:cNvSpPr>
          <p:nvPr>
            <p:custDataLst>
              <p:tags r:id="rId9"/>
            </p:custDataLst>
          </p:nvPr>
        </p:nvSpPr>
        <p:spPr bwMode="auto">
          <a:xfrm>
            <a:off x="7280435" y="5766435"/>
            <a:ext cx="1907540" cy="236220"/>
          </a:xfrm>
          <a:prstGeom prst="rect">
            <a:avLst/>
          </a:prstGeom>
          <a:solidFill>
            <a:srgbClr val="38A9C9">
              <a:lumMod val="75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fontScale="92500" lnSpcReduction="20000"/>
          </a:bodyPr>
          <a:lstStyle/>
          <a:p>
            <a:pPr algn="ctr" defTabSz="1219200" latinLnBrk="1">
              <a:lnSpc>
                <a:spcPct val="13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39" name="Freeform 6"/>
          <p:cNvSpPr/>
          <p:nvPr>
            <p:custDataLst>
              <p:tags r:id="rId10"/>
            </p:custDataLst>
          </p:nvPr>
        </p:nvSpPr>
        <p:spPr bwMode="auto">
          <a:xfrm>
            <a:off x="9182260" y="5520055"/>
            <a:ext cx="476885" cy="481965"/>
          </a:xfrm>
          <a:custGeom>
            <a:avLst/>
            <a:gdLst>
              <a:gd name="T0" fmla="*/ 0 w 159"/>
              <a:gd name="T1" fmla="*/ 69 h 186"/>
              <a:gd name="T2" fmla="*/ 0 w 159"/>
              <a:gd name="T3" fmla="*/ 186 h 186"/>
              <a:gd name="T4" fmla="*/ 159 w 159"/>
              <a:gd name="T5" fmla="*/ 117 h 186"/>
              <a:gd name="T6" fmla="*/ 159 w 159"/>
              <a:gd name="T7" fmla="*/ 0 h 186"/>
              <a:gd name="T8" fmla="*/ 0 w 159"/>
              <a:gd name="T9" fmla="*/ 69 h 186"/>
              <a:gd name="connsiteX0" fmla="*/ 0 w 10000"/>
              <a:gd name="connsiteY0" fmla="*/ 3710 h 10000"/>
              <a:gd name="connsiteX1" fmla="*/ 0 w 10000"/>
              <a:gd name="connsiteY1" fmla="*/ 10000 h 10000"/>
              <a:gd name="connsiteX2" fmla="*/ 10000 w 10000"/>
              <a:gd name="connsiteY2" fmla="*/ 5163 h 10000"/>
              <a:gd name="connsiteX3" fmla="*/ 10000 w 10000"/>
              <a:gd name="connsiteY3" fmla="*/ 0 h 10000"/>
              <a:gd name="connsiteX4" fmla="*/ 0 w 10000"/>
              <a:gd name="connsiteY4" fmla="*/ 3710 h 10000"/>
              <a:gd name="connsiteX0-1" fmla="*/ 0 w 10000"/>
              <a:gd name="connsiteY0-2" fmla="*/ 3710 h 10000"/>
              <a:gd name="connsiteX1-3" fmla="*/ 0 w 10000"/>
              <a:gd name="connsiteY1-4" fmla="*/ 10000 h 10000"/>
              <a:gd name="connsiteX2-5" fmla="*/ 10000 w 10000"/>
              <a:gd name="connsiteY2-6" fmla="*/ 4648 h 10000"/>
              <a:gd name="connsiteX3-7" fmla="*/ 10000 w 10000"/>
              <a:gd name="connsiteY3-8" fmla="*/ 0 h 10000"/>
              <a:gd name="connsiteX4-9" fmla="*/ 0 w 10000"/>
              <a:gd name="connsiteY4-10" fmla="*/ 37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3710"/>
                </a:moveTo>
                <a:lnTo>
                  <a:pt x="0" y="10000"/>
                </a:lnTo>
                <a:lnTo>
                  <a:pt x="10000" y="4648"/>
                </a:lnTo>
                <a:lnTo>
                  <a:pt x="10000" y="0"/>
                </a:lnTo>
                <a:lnTo>
                  <a:pt x="0" y="3710"/>
                </a:lnTo>
                <a:close/>
              </a:path>
            </a:pathLst>
          </a:custGeom>
          <a:solidFill>
            <a:srgbClr val="38A9C9">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40" name="Freeform 8"/>
          <p:cNvSpPr/>
          <p:nvPr>
            <p:custDataLst>
              <p:tags r:id="rId11"/>
            </p:custDataLst>
          </p:nvPr>
        </p:nvSpPr>
        <p:spPr bwMode="auto">
          <a:xfrm>
            <a:off x="7518560" y="5269865"/>
            <a:ext cx="248285" cy="349250"/>
          </a:xfrm>
          <a:custGeom>
            <a:avLst/>
            <a:gdLst>
              <a:gd name="T0" fmla="*/ 0 w 81"/>
              <a:gd name="T1" fmla="*/ 0 h 102"/>
              <a:gd name="T2" fmla="*/ 81 w 81"/>
              <a:gd name="T3" fmla="*/ 69 h 102"/>
              <a:gd name="T4" fmla="*/ 0 w 81"/>
              <a:gd name="T5" fmla="*/ 102 h 102"/>
              <a:gd name="T6" fmla="*/ 0 w 81"/>
              <a:gd name="T7" fmla="*/ 0 h 102"/>
              <a:gd name="connsiteX0" fmla="*/ 224 w 10224"/>
              <a:gd name="connsiteY0" fmla="*/ 0 h 10000"/>
              <a:gd name="connsiteX1" fmla="*/ 10224 w 10224"/>
              <a:gd name="connsiteY1" fmla="*/ 6765 h 10000"/>
              <a:gd name="connsiteX2" fmla="*/ 224 w 10224"/>
              <a:gd name="connsiteY2" fmla="*/ 10000 h 10000"/>
              <a:gd name="connsiteX3" fmla="*/ 0 w 10224"/>
              <a:gd name="connsiteY3" fmla="*/ 6138 h 10000"/>
              <a:gd name="connsiteX4" fmla="*/ 224 w 10224"/>
              <a:gd name="connsiteY4" fmla="*/ 0 h 10000"/>
              <a:gd name="connsiteX0-1" fmla="*/ 224 w 10224"/>
              <a:gd name="connsiteY0-2" fmla="*/ 0 h 10000"/>
              <a:gd name="connsiteX1-3" fmla="*/ 10224 w 10224"/>
              <a:gd name="connsiteY1-4" fmla="*/ 6765 h 10000"/>
              <a:gd name="connsiteX2-5" fmla="*/ 3068 w 10224"/>
              <a:gd name="connsiteY2-6" fmla="*/ 9017 h 10000"/>
              <a:gd name="connsiteX3-7" fmla="*/ 224 w 10224"/>
              <a:gd name="connsiteY3-8" fmla="*/ 10000 h 10000"/>
              <a:gd name="connsiteX4-9" fmla="*/ 0 w 10224"/>
              <a:gd name="connsiteY4-10" fmla="*/ 6138 h 10000"/>
              <a:gd name="connsiteX5" fmla="*/ 224 w 10224"/>
              <a:gd name="connsiteY5" fmla="*/ 0 h 10000"/>
              <a:gd name="connsiteX0-11" fmla="*/ 224 w 10224"/>
              <a:gd name="connsiteY0-12" fmla="*/ 0 h 9017"/>
              <a:gd name="connsiteX1-13" fmla="*/ 10224 w 10224"/>
              <a:gd name="connsiteY1-14" fmla="*/ 6765 h 9017"/>
              <a:gd name="connsiteX2-15" fmla="*/ 3068 w 10224"/>
              <a:gd name="connsiteY2-16" fmla="*/ 9017 h 9017"/>
              <a:gd name="connsiteX3-17" fmla="*/ 0 w 10224"/>
              <a:gd name="connsiteY3-18" fmla="*/ 6138 h 9017"/>
              <a:gd name="connsiteX4-19" fmla="*/ 224 w 10224"/>
              <a:gd name="connsiteY4-20" fmla="*/ 0 h 9017"/>
              <a:gd name="connsiteX0-21" fmla="*/ 219 w 10000"/>
              <a:gd name="connsiteY0-22" fmla="*/ 0 h 10563"/>
              <a:gd name="connsiteX1-23" fmla="*/ 10000 w 10000"/>
              <a:gd name="connsiteY1-24" fmla="*/ 7502 h 10563"/>
              <a:gd name="connsiteX2-25" fmla="*/ 4751 w 10000"/>
              <a:gd name="connsiteY2-26" fmla="*/ 10563 h 10563"/>
              <a:gd name="connsiteX3-27" fmla="*/ 0 w 10000"/>
              <a:gd name="connsiteY3-28" fmla="*/ 6807 h 10563"/>
              <a:gd name="connsiteX4-29" fmla="*/ 219 w 10000"/>
              <a:gd name="connsiteY4-30" fmla="*/ 0 h 105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563">
                <a:moveTo>
                  <a:pt x="219" y="0"/>
                </a:moveTo>
                <a:lnTo>
                  <a:pt x="10000" y="7502"/>
                </a:lnTo>
                <a:lnTo>
                  <a:pt x="4751" y="10563"/>
                </a:lnTo>
                <a:lnTo>
                  <a:pt x="0" y="6807"/>
                </a:lnTo>
                <a:lnTo>
                  <a:pt x="219" y="0"/>
                </a:lnTo>
                <a:close/>
              </a:path>
            </a:pathLst>
          </a:custGeom>
          <a:solidFill>
            <a:srgbClr val="38A9C9">
              <a:lumMod val="50000"/>
            </a:srgbClr>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41" name="Freeform 7"/>
          <p:cNvSpPr/>
          <p:nvPr>
            <p:custDataLst>
              <p:tags r:id="rId12"/>
            </p:custDataLst>
          </p:nvPr>
        </p:nvSpPr>
        <p:spPr bwMode="auto">
          <a:xfrm>
            <a:off x="7280435" y="5269865"/>
            <a:ext cx="2384425" cy="495935"/>
          </a:xfrm>
          <a:custGeom>
            <a:avLst/>
            <a:gdLst>
              <a:gd name="T0" fmla="*/ 81 w 795"/>
              <a:gd name="T1" fmla="*/ 0 h 138"/>
              <a:gd name="T2" fmla="*/ 162 w 795"/>
              <a:gd name="T3" fmla="*/ 69 h 138"/>
              <a:gd name="T4" fmla="*/ 0 w 795"/>
              <a:gd name="T5" fmla="*/ 138 h 138"/>
              <a:gd name="T6" fmla="*/ 636 w 795"/>
              <a:gd name="T7" fmla="*/ 138 h 138"/>
              <a:gd name="T8" fmla="*/ 795 w 795"/>
              <a:gd name="T9" fmla="*/ 69 h 138"/>
              <a:gd name="T10" fmla="*/ 714 w 795"/>
              <a:gd name="T11" fmla="*/ 0 h 138"/>
              <a:gd name="T12" fmla="*/ 81 w 795"/>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95" h="138">
                <a:moveTo>
                  <a:pt x="81" y="0"/>
                </a:moveTo>
                <a:lnTo>
                  <a:pt x="162" y="69"/>
                </a:lnTo>
                <a:lnTo>
                  <a:pt x="0" y="138"/>
                </a:lnTo>
                <a:lnTo>
                  <a:pt x="636" y="138"/>
                </a:lnTo>
                <a:lnTo>
                  <a:pt x="795" y="69"/>
                </a:lnTo>
                <a:lnTo>
                  <a:pt x="714" y="0"/>
                </a:lnTo>
                <a:lnTo>
                  <a:pt x="81" y="0"/>
                </a:lnTo>
                <a:close/>
              </a:path>
            </a:pathLst>
          </a:custGeom>
          <a:solidFill>
            <a:srgbClr val="38A9C9"/>
          </a:solidFill>
          <a:ln w="3175" cap="flat" cmpd="sng" algn="ctr">
            <a:noFill/>
            <a:prstDash val="solid"/>
          </a:ln>
          <a:effectLst/>
        </p:spPr>
        <p:style>
          <a:lnRef idx="2">
            <a:srgbClr val="2196F3">
              <a:shade val="50000"/>
            </a:srgbClr>
          </a:lnRef>
          <a:fillRef idx="1">
            <a:srgbClr val="2196F3"/>
          </a:fillRef>
          <a:effectRef idx="0">
            <a:srgbClr val="2196F3"/>
          </a:effectRef>
          <a:fontRef idx="minor">
            <a:sysClr val="window" lastClr="FFFFFF"/>
          </a:fontRef>
        </p:style>
        <p:txBody>
          <a:bodyPr lIns="0" tIns="0" rIns="0" bIns="0" anchor="ctr">
            <a:normAutofit/>
          </a:bodyPr>
          <a:lstStyle/>
          <a:p>
            <a:pPr algn="ctr" defTabSz="1219200" latinLnBrk="1">
              <a:lnSpc>
                <a:spcPct val="120000"/>
              </a:lnSpc>
              <a:spcAft>
                <a:spcPts val="400"/>
              </a:spcAft>
              <a:defRPr/>
            </a:pPr>
            <a:endParaRPr lang="ko-KR" altLang="en-US" sz="1600" b="1" dirty="0">
              <a:gradFill>
                <a:gsLst>
                  <a:gs pos="0">
                    <a:prstClr val="white"/>
                  </a:gs>
                  <a:gs pos="100000">
                    <a:prstClr val="white"/>
                  </a:gs>
                </a:gsLst>
                <a:lin ang="5400000" scaled="0"/>
              </a:gradFill>
              <a:latin typeface="微软雅黑" panose="020B0503020204020204" charset="-122"/>
              <a:ea typeface="微软雅黑" panose="020B0503020204020204" charset="-122"/>
            </a:endParaRPr>
          </a:p>
        </p:txBody>
      </p:sp>
      <p:sp>
        <p:nvSpPr>
          <p:cNvPr id="56" name="Freeform 55"/>
          <p:cNvSpPr/>
          <p:nvPr>
            <p:custDataLst>
              <p:tags r:id="rId13"/>
            </p:custDataLst>
          </p:nvPr>
        </p:nvSpPr>
        <p:spPr bwMode="auto">
          <a:xfrm>
            <a:off x="8036720" y="5269865"/>
            <a:ext cx="968375" cy="26035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 name="connsiteX0-1" fmla="*/ 821761 w 898766"/>
              <a:gd name="connsiteY0-2" fmla="*/ 456334 h 1091661"/>
              <a:gd name="connsiteX1-3" fmla="*/ 78421 w 898766"/>
              <a:gd name="connsiteY1-4" fmla="*/ 456334 h 1091661"/>
              <a:gd name="connsiteX2-5" fmla="*/ 450091 w 898766"/>
              <a:gd name="connsiteY2-6" fmla="*/ 828004 h 1091661"/>
              <a:gd name="connsiteX3-7" fmla="*/ 821761 w 898766"/>
              <a:gd name="connsiteY3-8" fmla="*/ 456334 h 1091661"/>
              <a:gd name="connsiteX4-9" fmla="*/ 447730 w 898766"/>
              <a:gd name="connsiteY4-10" fmla="*/ 0 h 1091661"/>
              <a:gd name="connsiteX5-11" fmla="*/ 863423 w 898766"/>
              <a:gd name="connsiteY5-12" fmla="*/ 280035 h 1091661"/>
              <a:gd name="connsiteX6-13" fmla="*/ 768947 w 898766"/>
              <a:gd name="connsiteY6-14" fmla="*/ 773656 h 1091661"/>
              <a:gd name="connsiteX7-15" fmla="*/ 447730 w 898766"/>
              <a:gd name="connsiteY7-16" fmla="*/ 1091661 h 1091661"/>
              <a:gd name="connsiteX8-17" fmla="*/ 131236 w 898766"/>
              <a:gd name="connsiteY8-18" fmla="*/ 773656 h 1091661"/>
              <a:gd name="connsiteX9-19" fmla="*/ 32036 w 898766"/>
              <a:gd name="connsiteY9-20" fmla="*/ 280035 h 1091661"/>
              <a:gd name="connsiteX10-21" fmla="*/ 447730 w 898766"/>
              <a:gd name="connsiteY10-22" fmla="*/ 0 h 1091661"/>
              <a:gd name="connsiteX0-23" fmla="*/ 821761 w 898766"/>
              <a:gd name="connsiteY0-24" fmla="*/ 238002 h 873329"/>
              <a:gd name="connsiteX1-25" fmla="*/ 78421 w 898766"/>
              <a:gd name="connsiteY1-26" fmla="*/ 238002 h 873329"/>
              <a:gd name="connsiteX2-27" fmla="*/ 450091 w 898766"/>
              <a:gd name="connsiteY2-28" fmla="*/ 609672 h 873329"/>
              <a:gd name="connsiteX3-29" fmla="*/ 821761 w 898766"/>
              <a:gd name="connsiteY3-30" fmla="*/ 238002 h 873329"/>
              <a:gd name="connsiteX4-31" fmla="*/ 32036 w 898766"/>
              <a:gd name="connsiteY4-32" fmla="*/ 61703 h 873329"/>
              <a:gd name="connsiteX5-33" fmla="*/ 863423 w 898766"/>
              <a:gd name="connsiteY5-34" fmla="*/ 61703 h 873329"/>
              <a:gd name="connsiteX6-35" fmla="*/ 768947 w 898766"/>
              <a:gd name="connsiteY6-36" fmla="*/ 555324 h 873329"/>
              <a:gd name="connsiteX7-37" fmla="*/ 447730 w 898766"/>
              <a:gd name="connsiteY7-38" fmla="*/ 873329 h 873329"/>
              <a:gd name="connsiteX8-39" fmla="*/ 131236 w 898766"/>
              <a:gd name="connsiteY8-40" fmla="*/ 555324 h 873329"/>
              <a:gd name="connsiteX9-41" fmla="*/ 32036 w 898766"/>
              <a:gd name="connsiteY9-42" fmla="*/ 61703 h 873329"/>
              <a:gd name="connsiteX0-43" fmla="*/ 821761 w 832092"/>
              <a:gd name="connsiteY0-44" fmla="*/ 176299 h 811626"/>
              <a:gd name="connsiteX1-45" fmla="*/ 78421 w 832092"/>
              <a:gd name="connsiteY1-46" fmla="*/ 176299 h 811626"/>
              <a:gd name="connsiteX2-47" fmla="*/ 450091 w 832092"/>
              <a:gd name="connsiteY2-48" fmla="*/ 547969 h 811626"/>
              <a:gd name="connsiteX3-49" fmla="*/ 821761 w 832092"/>
              <a:gd name="connsiteY3-50" fmla="*/ 176299 h 811626"/>
              <a:gd name="connsiteX4-51" fmla="*/ 32036 w 832092"/>
              <a:gd name="connsiteY4-52" fmla="*/ 0 h 811626"/>
              <a:gd name="connsiteX5-53" fmla="*/ 768947 w 832092"/>
              <a:gd name="connsiteY5-54" fmla="*/ 493621 h 811626"/>
              <a:gd name="connsiteX6-55" fmla="*/ 447730 w 832092"/>
              <a:gd name="connsiteY6-56" fmla="*/ 811626 h 811626"/>
              <a:gd name="connsiteX7-57" fmla="*/ 131236 w 832092"/>
              <a:gd name="connsiteY7-58" fmla="*/ 493621 h 811626"/>
              <a:gd name="connsiteX8-59" fmla="*/ 32036 w 832092"/>
              <a:gd name="connsiteY8-60" fmla="*/ 0 h 811626"/>
              <a:gd name="connsiteX0-61" fmla="*/ 753672 w 764003"/>
              <a:gd name="connsiteY0-62" fmla="*/ 46459 h 681786"/>
              <a:gd name="connsiteX1-63" fmla="*/ 10332 w 764003"/>
              <a:gd name="connsiteY1-64" fmla="*/ 46459 h 681786"/>
              <a:gd name="connsiteX2-65" fmla="*/ 382002 w 764003"/>
              <a:gd name="connsiteY2-66" fmla="*/ 418129 h 681786"/>
              <a:gd name="connsiteX3-67" fmla="*/ 753672 w 764003"/>
              <a:gd name="connsiteY3-68" fmla="*/ 46459 h 681786"/>
              <a:gd name="connsiteX4-69" fmla="*/ 63147 w 764003"/>
              <a:gd name="connsiteY4-70" fmla="*/ 363781 h 681786"/>
              <a:gd name="connsiteX5-71" fmla="*/ 700858 w 764003"/>
              <a:gd name="connsiteY5-72" fmla="*/ 363781 h 681786"/>
              <a:gd name="connsiteX6-73" fmla="*/ 379641 w 764003"/>
              <a:gd name="connsiteY6-74" fmla="*/ 681786 h 681786"/>
              <a:gd name="connsiteX7-75" fmla="*/ 63147 w 764003"/>
              <a:gd name="connsiteY7-76" fmla="*/ 363781 h 681786"/>
              <a:gd name="connsiteX0-77" fmla="*/ 690525 w 700856"/>
              <a:gd name="connsiteY0-78" fmla="*/ 0 h 635327"/>
              <a:gd name="connsiteX1-79" fmla="*/ 318855 w 700856"/>
              <a:gd name="connsiteY1-80" fmla="*/ 371670 h 635327"/>
              <a:gd name="connsiteX2-81" fmla="*/ 690525 w 700856"/>
              <a:gd name="connsiteY2-82" fmla="*/ 0 h 635327"/>
              <a:gd name="connsiteX3-83" fmla="*/ 0 w 700856"/>
              <a:gd name="connsiteY3-84" fmla="*/ 317322 h 635327"/>
              <a:gd name="connsiteX4-85" fmla="*/ 637711 w 700856"/>
              <a:gd name="connsiteY4-86" fmla="*/ 317322 h 635327"/>
              <a:gd name="connsiteX5-87" fmla="*/ 316494 w 700856"/>
              <a:gd name="connsiteY5-88" fmla="*/ 635327 h 635327"/>
              <a:gd name="connsiteX6-89" fmla="*/ 0 w 700856"/>
              <a:gd name="connsiteY6-90" fmla="*/ 317322 h 635327"/>
              <a:gd name="connsiteX0-91" fmla="*/ 0 w 637711"/>
              <a:gd name="connsiteY0-92" fmla="*/ 39751 h 357756"/>
              <a:gd name="connsiteX1-93" fmla="*/ 637711 w 637711"/>
              <a:gd name="connsiteY1-94" fmla="*/ 39751 h 357756"/>
              <a:gd name="connsiteX2-95" fmla="*/ 316494 w 637711"/>
              <a:gd name="connsiteY2-96" fmla="*/ 357756 h 357756"/>
              <a:gd name="connsiteX3-97" fmla="*/ 0 w 637711"/>
              <a:gd name="connsiteY3-98" fmla="*/ 39751 h 357756"/>
              <a:gd name="connsiteX0-99" fmla="*/ 0 w 637711"/>
              <a:gd name="connsiteY0-100" fmla="*/ 0 h 318005"/>
              <a:gd name="connsiteX1-101" fmla="*/ 637711 w 637711"/>
              <a:gd name="connsiteY1-102" fmla="*/ 0 h 318005"/>
              <a:gd name="connsiteX2-103" fmla="*/ 316494 w 637711"/>
              <a:gd name="connsiteY2-104" fmla="*/ 318005 h 318005"/>
              <a:gd name="connsiteX3-105" fmla="*/ 0 w 637711"/>
              <a:gd name="connsiteY3-106" fmla="*/ 0 h 318005"/>
            </a:gdLst>
            <a:ahLst/>
            <a:cxnLst>
              <a:cxn ang="0">
                <a:pos x="connsiteX0-1" y="connsiteY0-2"/>
              </a:cxn>
              <a:cxn ang="0">
                <a:pos x="connsiteX1-3" y="connsiteY1-4"/>
              </a:cxn>
              <a:cxn ang="0">
                <a:pos x="connsiteX2-5" y="connsiteY2-6"/>
              </a:cxn>
              <a:cxn ang="0">
                <a:pos x="connsiteX3-7" y="connsiteY3-8"/>
              </a:cxn>
            </a:cxnLst>
            <a:rect l="l" t="t" r="r" b="b"/>
            <a:pathLst>
              <a:path w="637711" h="318005">
                <a:moveTo>
                  <a:pt x="0" y="0"/>
                </a:moveTo>
                <a:lnTo>
                  <a:pt x="637711" y="0"/>
                </a:lnTo>
                <a:lnTo>
                  <a:pt x="316494" y="318005"/>
                </a:lnTo>
                <a:lnTo>
                  <a:pt x="0" y="0"/>
                </a:lnTo>
                <a:close/>
              </a:path>
            </a:pathLst>
          </a:custGeom>
          <a:solidFill>
            <a:sysClr val="windowText" lastClr="000000">
              <a:alpha val="20000"/>
            </a:sysClr>
          </a:solidFill>
          <a:ln w="3175" cap="flat">
            <a:noFill/>
            <a:prstDash val="solid"/>
            <a:miter lim="800000"/>
          </a:ln>
        </p:spPr>
        <p:txBody>
          <a:bodyPr lIns="121920" tIns="60960" rIns="121920" bIns="60960">
            <a:normAutofit fontScale="25000" lnSpcReduction="20000"/>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4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7" name="Freeform 56"/>
          <p:cNvSpPr/>
          <p:nvPr>
            <p:custDataLst>
              <p:tags r:id="rId14"/>
            </p:custDataLst>
          </p:nvPr>
        </p:nvSpPr>
        <p:spPr bwMode="auto">
          <a:xfrm>
            <a:off x="7839870" y="3874135"/>
            <a:ext cx="1365250" cy="1656080"/>
          </a:xfrm>
          <a:custGeom>
            <a:avLst/>
            <a:gdLst>
              <a:gd name="connsiteX0" fmla="*/ 450091 w 898766"/>
              <a:gd name="connsiteY0" fmla="*/ 84664 h 1091661"/>
              <a:gd name="connsiteX1" fmla="*/ 78421 w 898766"/>
              <a:gd name="connsiteY1" fmla="*/ 456334 h 1091661"/>
              <a:gd name="connsiteX2" fmla="*/ 450091 w 898766"/>
              <a:gd name="connsiteY2" fmla="*/ 828004 h 1091661"/>
              <a:gd name="connsiteX3" fmla="*/ 821761 w 898766"/>
              <a:gd name="connsiteY3" fmla="*/ 456334 h 1091661"/>
              <a:gd name="connsiteX4" fmla="*/ 450091 w 898766"/>
              <a:gd name="connsiteY4" fmla="*/ 84664 h 1091661"/>
              <a:gd name="connsiteX5" fmla="*/ 447730 w 898766"/>
              <a:gd name="connsiteY5" fmla="*/ 0 h 1091661"/>
              <a:gd name="connsiteX6" fmla="*/ 863423 w 898766"/>
              <a:gd name="connsiteY6" fmla="*/ 280035 h 1091661"/>
              <a:gd name="connsiteX7" fmla="*/ 768947 w 898766"/>
              <a:gd name="connsiteY7" fmla="*/ 773656 h 1091661"/>
              <a:gd name="connsiteX8" fmla="*/ 447730 w 898766"/>
              <a:gd name="connsiteY8" fmla="*/ 1091661 h 1091661"/>
              <a:gd name="connsiteX9" fmla="*/ 131236 w 898766"/>
              <a:gd name="connsiteY9" fmla="*/ 773656 h 1091661"/>
              <a:gd name="connsiteX10" fmla="*/ 32036 w 898766"/>
              <a:gd name="connsiteY10" fmla="*/ 280035 h 1091661"/>
              <a:gd name="connsiteX11" fmla="*/ 447730 w 898766"/>
              <a:gd name="connsiteY11" fmla="*/ 0 h 10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38A9C9"/>
          </a:solidFill>
          <a:ln w="3175" cap="flat">
            <a:noFill/>
            <a:prstDash val="solid"/>
            <a:miter lim="800000"/>
          </a:ln>
        </p:spPr>
        <p:txBody>
          <a:bodyPr lIns="121920" tIns="60960" rIns="121920" bIns="60960">
            <a:normAutofit/>
          </a:bodyPr>
          <a:lstStyle>
            <a:lvl1pPr>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930" eaLnBrk="0" fontAlgn="base" hangingPunct="0">
              <a:spcBef>
                <a:spcPct val="0"/>
              </a:spcBef>
              <a:spcAft>
                <a:spcPct val="0"/>
              </a:spcAft>
              <a:defRPr sz="2400">
                <a:solidFill>
                  <a:sysClr val="windowText" lastClr="000000"/>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defTabSz="457200" latinLnBrk="1">
              <a:lnSpc>
                <a:spcPct val="120000"/>
              </a:lnSpc>
              <a:defRPr/>
            </a:pPr>
            <a:endParaRPr lang="ko-KR" altLang="en-US" sz="3200" dirty="0">
              <a:solidFill>
                <a:srgbClr val="222222"/>
              </a:solidFill>
              <a:latin typeface="微软雅黑" panose="020B0503020204020204" charset="-122"/>
              <a:ea typeface="Gulim" panose="020B0600000101010101" pitchFamily="50" charset="-127"/>
              <a:cs typeface="Source Sans Pro" charset="0"/>
            </a:endParaRPr>
          </a:p>
        </p:txBody>
      </p:sp>
      <p:sp>
        <p:nvSpPr>
          <p:cNvPr id="58" name="文本框 57"/>
          <p:cNvSpPr txBox="1"/>
          <p:nvPr>
            <p:custDataLst>
              <p:tags r:id="rId15"/>
            </p:custDataLst>
          </p:nvPr>
        </p:nvSpPr>
        <p:spPr>
          <a:xfrm>
            <a:off x="7620635" y="1574165"/>
            <a:ext cx="1801495" cy="2226310"/>
          </a:xfrm>
          <a:prstGeom prst="rect">
            <a:avLst/>
          </a:prstGeom>
          <a:noFill/>
        </p:spPr>
        <p:txBody>
          <a:bodyPr wrap="square" rtlCol="0">
            <a:normAutofit/>
          </a:bodyPr>
          <a:lstStyle>
            <a:defPPr>
              <a:defRPr lang="en-US"/>
            </a:defPPr>
            <a:lvl1pPr algn="ctr">
              <a:lnSpc>
                <a:spcPct val="130000"/>
              </a:lnSpc>
              <a:defRPr sz="1400">
                <a:solidFill>
                  <a:sysClr val="windowText" lastClr="000000">
                    <a:lumMod val="75000"/>
                    <a:lumOff val="25000"/>
                  </a:sysClr>
                </a:solidFill>
              </a:defRPr>
            </a:lvl1pPr>
          </a:lstStyle>
          <a:p>
            <a:pPr algn="just" defTabSz="457200">
              <a:lnSpc>
                <a:spcPct val="120000"/>
              </a:lnSpc>
            </a:pPr>
            <a:r>
              <a:rPr lang="zh-CN" altLang="en-US" sz="2000" b="1" spc="150" dirty="0">
                <a:solidFill>
                  <a:srgbClr val="000000"/>
                </a:solidFill>
                <a:latin typeface="宋体" panose="02010600030101010101" pitchFamily="2" charset="-122"/>
                <a:ea typeface="宋体" panose="02010600030101010101" pitchFamily="2" charset="-122"/>
                <a:sym typeface="+mn-ea"/>
              </a:rPr>
              <a:t>解决零速附近因摩擦导致的速度误差问题。</a:t>
            </a:r>
          </a:p>
        </p:txBody>
      </p:sp>
      <p:sp>
        <p:nvSpPr>
          <p:cNvPr id="68" name="文本框 67"/>
          <p:cNvSpPr txBox="1"/>
          <p:nvPr>
            <p:custDataLst>
              <p:tags r:id="rId16"/>
            </p:custDataLst>
          </p:nvPr>
        </p:nvSpPr>
        <p:spPr>
          <a:xfrm>
            <a:off x="8037990" y="4248785"/>
            <a:ext cx="968375" cy="785495"/>
          </a:xfrm>
          <a:prstGeom prst="rect">
            <a:avLst/>
          </a:prstGeom>
          <a:noFill/>
        </p:spPr>
        <p:txBody>
          <a:bodyPr wrap="square" rtlCol="0">
            <a:normAutofit/>
          </a:bodyPr>
          <a:lstStyle/>
          <a:p>
            <a:pPr algn="ctr" defTabSz="457200">
              <a:lnSpc>
                <a:spcPct val="120000"/>
              </a:lnSpc>
            </a:pPr>
            <a:r>
              <a:rPr kumimoji="1" lang="zh-CN" altLang="en-US" sz="1600" b="1" spc="300">
                <a:latin typeface="Arial" panose="020B0604020202020204" pitchFamily="34" charset="0"/>
                <a:ea typeface="微软雅黑" panose="020B0503020204020204" charset="-122"/>
              </a:rPr>
              <a:t>摩擦补偿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txBox="1"/>
          <p:nvPr/>
        </p:nvSpPr>
        <p:spPr>
          <a:xfrm>
            <a:off x="673349" y="349372"/>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charset="-122"/>
                <a:ea typeface="微软雅黑" panose="020B0503020204020204" charset="-122"/>
              </a:rPr>
              <a:t>机械参数辨识与补偿框图</a:t>
            </a:r>
          </a:p>
        </p:txBody>
      </p:sp>
      <p:pic>
        <p:nvPicPr>
          <p:cNvPr id="10" name="图片 9">
            <a:extLst>
              <a:ext uri="{FF2B5EF4-FFF2-40B4-BE49-F238E27FC236}">
                <a16:creationId xmlns:a16="http://schemas.microsoft.com/office/drawing/2014/main" id="{7451B2C9-57B6-4F72-BD63-264B1C6D225A}"/>
              </a:ext>
            </a:extLst>
          </p:cNvPr>
          <p:cNvPicPr>
            <a:picLocks noChangeAspect="1"/>
          </p:cNvPicPr>
          <p:nvPr/>
        </p:nvPicPr>
        <p:blipFill>
          <a:blip r:embed="rId3"/>
          <a:stretch>
            <a:fillRect/>
          </a:stretch>
        </p:blipFill>
        <p:spPr>
          <a:xfrm>
            <a:off x="1393772" y="903163"/>
            <a:ext cx="9188809" cy="57700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9" descr="最小二乘实验"/>
          <p:cNvPicPr>
            <a:picLocks noChangeAspect="1"/>
          </p:cNvPicPr>
          <p:nvPr/>
        </p:nvPicPr>
        <p:blipFill>
          <a:blip r:embed="rId3"/>
          <a:stretch>
            <a:fillRect/>
          </a:stretch>
        </p:blipFill>
        <p:spPr>
          <a:xfrm>
            <a:off x="232761" y="1535028"/>
            <a:ext cx="4767006" cy="3575695"/>
          </a:xfrm>
          <a:prstGeom prst="rect">
            <a:avLst/>
          </a:prstGeom>
        </p:spPr>
      </p:pic>
      <p:sp>
        <p:nvSpPr>
          <p:cNvPr id="19" name="文本占位符 3"/>
          <p:cNvSpPr txBox="1"/>
          <p:nvPr/>
        </p:nvSpPr>
        <p:spPr>
          <a:xfrm>
            <a:off x="658893" y="522337"/>
            <a:ext cx="1708967"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charset="-122"/>
                <a:ea typeface="微软雅黑" panose="020B0503020204020204" charset="-122"/>
              </a:rPr>
              <a:t>实验结果</a:t>
            </a:r>
          </a:p>
        </p:txBody>
      </p:sp>
      <p:sp>
        <p:nvSpPr>
          <p:cNvPr id="11" name="文本框 10"/>
          <p:cNvSpPr txBox="1"/>
          <p:nvPr/>
        </p:nvSpPr>
        <p:spPr>
          <a:xfrm>
            <a:off x="1513377" y="1198920"/>
            <a:ext cx="2031325" cy="369332"/>
          </a:xfrm>
          <a:prstGeom prst="rect">
            <a:avLst/>
          </a:prstGeom>
          <a:noFill/>
        </p:spPr>
        <p:txBody>
          <a:bodyPr wrap="none" rtlCol="0">
            <a:spAutoFit/>
          </a:bodyPr>
          <a:lstStyle/>
          <a:p>
            <a:r>
              <a:rPr lang="zh-CN" altLang="en-US" dirty="0"/>
              <a:t>最小二乘法实验图</a:t>
            </a:r>
          </a:p>
        </p:txBody>
      </p:sp>
      <p:sp>
        <p:nvSpPr>
          <p:cNvPr id="12" name="文本框 11"/>
          <p:cNvSpPr txBox="1"/>
          <p:nvPr/>
        </p:nvSpPr>
        <p:spPr>
          <a:xfrm>
            <a:off x="8406634" y="1198920"/>
            <a:ext cx="1800493" cy="369332"/>
          </a:xfrm>
          <a:prstGeom prst="rect">
            <a:avLst/>
          </a:prstGeom>
          <a:noFill/>
        </p:spPr>
        <p:txBody>
          <a:bodyPr wrap="none" rtlCol="0">
            <a:spAutoFit/>
          </a:bodyPr>
          <a:lstStyle/>
          <a:p>
            <a:r>
              <a:rPr lang="zh-CN" altLang="en-US" dirty="0"/>
              <a:t>加减速法实验图</a:t>
            </a:r>
          </a:p>
        </p:txBody>
      </p:sp>
      <p:pic>
        <p:nvPicPr>
          <p:cNvPr id="13" name="图片 12" descr="惯量"/>
          <p:cNvPicPr/>
          <p:nvPr/>
        </p:nvPicPr>
        <p:blipFill>
          <a:blip r:embed="rId4"/>
          <a:srcRect t="2940"/>
          <a:stretch>
            <a:fillRect/>
          </a:stretch>
        </p:blipFill>
        <p:spPr>
          <a:xfrm>
            <a:off x="7102562" y="1626106"/>
            <a:ext cx="4419513" cy="3393537"/>
          </a:xfrm>
          <a:prstGeom prst="rect">
            <a:avLst/>
          </a:prstGeom>
        </p:spPr>
      </p:pic>
      <p:sp>
        <p:nvSpPr>
          <p:cNvPr id="4" name="文本框 3"/>
          <p:cNvSpPr txBox="1"/>
          <p:nvPr/>
        </p:nvSpPr>
        <p:spPr>
          <a:xfrm>
            <a:off x="416487" y="5566033"/>
            <a:ext cx="11598047" cy="369332"/>
          </a:xfrm>
          <a:prstGeom prst="rect">
            <a:avLst/>
          </a:prstGeom>
          <a:noFill/>
        </p:spPr>
        <p:txBody>
          <a:bodyPr wrap="none" rtlCol="0" anchor="t">
            <a:spAutoFit/>
          </a:bodyPr>
          <a:lstStyle/>
          <a:p>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charset="0"/>
              </a:rPr>
              <a:t>根据电机和减速机说明书，系统的转动惯量为</a:t>
            </a:r>
            <a:r>
              <a:rPr lang="en-US" altLang="zh-CN" sz="1800" kern="1200" dirty="0">
                <a:solidFill>
                  <a:srgbClr val="000000"/>
                </a:solidFill>
                <a:effectLst/>
                <a:latin typeface="Times New Roman" panose="02020603050405020304" charset="0"/>
                <a:ea typeface="宋体" panose="02010600030101010101" pitchFamily="2" charset="-122"/>
                <a:cs typeface="Times New Roman" panose="02020603050405020304" charset="0"/>
              </a:rPr>
              <a:t>0.000216 </a:t>
            </a:r>
            <a:r>
              <a:rPr lang="en-US" altLang="zh-CN"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kg.m</a:t>
            </a:r>
            <a:r>
              <a:rPr lang="en-US" altLang="zh-CN" sz="1800" kern="100" baseline="30000" dirty="0">
                <a:solidFill>
                  <a:srgbClr val="000000"/>
                </a:solidFill>
                <a:effectLst/>
                <a:latin typeface="Times New Roman" panose="02020603050405020304" charset="0"/>
                <a:ea typeface="宋体" panose="02010600030101010101" pitchFamily="2" charset="-122"/>
                <a:cs typeface="Times New Roman" panose="02020603050405020304" charset="0"/>
              </a:rPr>
              <a:t>2</a:t>
            </a:r>
            <a:r>
              <a:rPr lang="zh-CN" altLang="en-US" sz="1800" kern="100" dirty="0">
                <a:solidFill>
                  <a:srgbClr val="000000"/>
                </a:solidFill>
                <a:effectLst/>
                <a:latin typeface="宋体" panose="02010600030101010101" pitchFamily="2" charset="-122"/>
                <a:ea typeface="宋体" panose="02010600030101010101" pitchFamily="2" charset="-122"/>
                <a:cs typeface="Times New Roman" panose="02020603050405020304" charset="0"/>
              </a:rPr>
              <a:t>，给定参考速度信号周期为</a:t>
            </a:r>
            <a:r>
              <a:rPr lang="en-US" altLang="zh-CN"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1s</a:t>
            </a:r>
            <a:r>
              <a:rPr lang="zh-CN" altLang="en-US"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a:t>
            </a:r>
            <a:r>
              <a:rPr lang="zh-CN" altLang="en-US" sz="1800" kern="100" dirty="0">
                <a:solidFill>
                  <a:srgbClr val="000000"/>
                </a:solidFill>
                <a:effectLst/>
                <a:latin typeface="宋体" panose="02010600030101010101" pitchFamily="2" charset="-122"/>
                <a:ea typeface="宋体" panose="02010600030101010101" pitchFamily="2" charset="-122"/>
                <a:cs typeface="Times New Roman" panose="02020603050405020304" charset="0"/>
              </a:rPr>
              <a:t>幅值为</a:t>
            </a:r>
            <a:r>
              <a:rPr lang="en-US" altLang="zh-CN"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450 rpm/min</a:t>
            </a:r>
            <a:r>
              <a:rPr lang="zh-CN" altLang="en-US" sz="1800" kern="100" dirty="0">
                <a:solidFill>
                  <a:srgbClr val="000000"/>
                </a:solidFill>
                <a:effectLst/>
                <a:latin typeface="宋体" panose="02010600030101010101" pitchFamily="2" charset="-122"/>
                <a:ea typeface="宋体" panose="02010600030101010101" pitchFamily="2" charset="-122"/>
                <a:cs typeface="Times New Roman" panose="02020603050405020304"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9" descr="最小二乘实验"/>
          <p:cNvPicPr>
            <a:picLocks noChangeAspect="1"/>
          </p:cNvPicPr>
          <p:nvPr/>
        </p:nvPicPr>
        <p:blipFill>
          <a:blip r:embed="rId2"/>
          <a:stretch>
            <a:fillRect/>
          </a:stretch>
        </p:blipFill>
        <p:spPr>
          <a:xfrm>
            <a:off x="81915" y="1125220"/>
            <a:ext cx="5759290" cy="4320000"/>
          </a:xfrm>
          <a:prstGeom prst="rect">
            <a:avLst/>
          </a:prstGeom>
        </p:spPr>
      </p:pic>
      <p:pic>
        <p:nvPicPr>
          <p:cNvPr id="6" name="图片 6" descr="速度误差"/>
          <p:cNvPicPr>
            <a:picLocks noChangeAspect="1"/>
          </p:cNvPicPr>
          <p:nvPr/>
        </p:nvPicPr>
        <p:blipFill>
          <a:blip r:embed="rId3"/>
          <a:stretch>
            <a:fillRect/>
          </a:stretch>
        </p:blipFill>
        <p:spPr>
          <a:xfrm>
            <a:off x="6432550" y="1125220"/>
            <a:ext cx="5759435" cy="4320000"/>
          </a:xfrm>
          <a:prstGeom prst="rect">
            <a:avLst/>
          </a:prstGeom>
        </p:spPr>
      </p:pic>
      <p:sp>
        <p:nvSpPr>
          <p:cNvPr id="19" name="文本占位符 3"/>
          <p:cNvSpPr txBox="1"/>
          <p:nvPr/>
        </p:nvSpPr>
        <p:spPr>
          <a:xfrm>
            <a:off x="1188552" y="350066"/>
            <a:ext cx="11003448" cy="689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charset="-122"/>
                <a:ea typeface="微软雅黑" panose="020B0503020204020204" charset="-122"/>
              </a:rPr>
              <a:t>实验结果</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三角函数正交法</a:t>
            </a:r>
          </a:p>
        </p:txBody>
      </p:sp>
      <p:pic>
        <p:nvPicPr>
          <p:cNvPr id="4" name="图片 64" descr="sin惯量"/>
          <p:cNvPicPr>
            <a:picLocks noChangeAspect="1"/>
          </p:cNvPicPr>
          <p:nvPr/>
        </p:nvPicPr>
        <p:blipFill>
          <a:blip r:embed="rId4"/>
          <a:stretch>
            <a:fillRect/>
          </a:stretch>
        </p:blipFill>
        <p:spPr>
          <a:xfrm>
            <a:off x="233045" y="1125220"/>
            <a:ext cx="5759084" cy="4320000"/>
          </a:xfrm>
          <a:prstGeom prst="rect">
            <a:avLst/>
          </a:prstGeom>
        </p:spPr>
      </p:pic>
      <p:pic>
        <p:nvPicPr>
          <p:cNvPr id="11" name="图片 11" descr="1"/>
          <p:cNvPicPr>
            <a:picLocks noChangeAspect="1"/>
          </p:cNvPicPr>
          <p:nvPr/>
        </p:nvPicPr>
        <p:blipFill>
          <a:blip r:embed="rId5"/>
          <a:stretch>
            <a:fillRect/>
          </a:stretch>
        </p:blipFill>
        <p:spPr>
          <a:xfrm>
            <a:off x="6433820" y="1039495"/>
            <a:ext cx="5758382" cy="4320000"/>
          </a:xfrm>
          <a:prstGeom prst="rect">
            <a:avLst/>
          </a:prstGeom>
        </p:spPr>
      </p:pic>
      <p:sp>
        <p:nvSpPr>
          <p:cNvPr id="7" name="文本框 6"/>
          <p:cNvSpPr txBox="1"/>
          <p:nvPr/>
        </p:nvSpPr>
        <p:spPr>
          <a:xfrm>
            <a:off x="5122415" y="5523486"/>
            <a:ext cx="2492990" cy="369332"/>
          </a:xfrm>
          <a:prstGeom prst="rect">
            <a:avLst/>
          </a:prstGeom>
          <a:noFill/>
        </p:spPr>
        <p:txBody>
          <a:bodyPr wrap="none" rtlCol="0">
            <a:spAutoFit/>
          </a:bodyPr>
          <a:lstStyle/>
          <a:p>
            <a:r>
              <a:rPr lang="zh-CN" altLang="en-US" dirty="0"/>
              <a:t>三角函数正交法实验图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descr="速度误差"/>
          <p:cNvPicPr>
            <a:picLocks noChangeAspect="1"/>
          </p:cNvPicPr>
          <p:nvPr/>
        </p:nvPicPr>
        <p:blipFill>
          <a:blip r:embed="rId3"/>
          <a:stretch>
            <a:fillRect/>
          </a:stretch>
        </p:blipFill>
        <p:spPr>
          <a:xfrm>
            <a:off x="3142709" y="961229"/>
            <a:ext cx="5759435" cy="4320000"/>
          </a:xfrm>
          <a:prstGeom prst="rect">
            <a:avLst/>
          </a:prstGeom>
        </p:spPr>
      </p:pic>
      <p:sp>
        <p:nvSpPr>
          <p:cNvPr id="12" name="文本框 11"/>
          <p:cNvSpPr txBox="1"/>
          <p:nvPr/>
        </p:nvSpPr>
        <p:spPr>
          <a:xfrm>
            <a:off x="4816538" y="776563"/>
            <a:ext cx="1800493" cy="369332"/>
          </a:xfrm>
          <a:prstGeom prst="rect">
            <a:avLst/>
          </a:prstGeom>
          <a:noFill/>
        </p:spPr>
        <p:txBody>
          <a:bodyPr wrap="none" rtlCol="0">
            <a:spAutoFit/>
          </a:bodyPr>
          <a:lstStyle/>
          <a:p>
            <a:r>
              <a:rPr lang="zh-CN" altLang="en-US" dirty="0"/>
              <a:t>摩擦补偿实验图</a:t>
            </a:r>
          </a:p>
        </p:txBody>
      </p:sp>
      <p:sp>
        <p:nvSpPr>
          <p:cNvPr id="13" name="文本框 12"/>
          <p:cNvSpPr txBox="1"/>
          <p:nvPr/>
        </p:nvSpPr>
        <p:spPr>
          <a:xfrm>
            <a:off x="1100272" y="5299059"/>
            <a:ext cx="10292942" cy="646331"/>
          </a:xfrm>
          <a:prstGeom prst="rect">
            <a:avLst/>
          </a:prstGeom>
          <a:noFill/>
        </p:spPr>
        <p:txBody>
          <a:bodyPr wrap="square">
            <a:spAutoFit/>
          </a:bodyPr>
          <a:lstStyle/>
          <a:p>
            <a:r>
              <a:rPr lang="zh-CN" altLang="en-US" sz="1800" kern="100" dirty="0">
                <a:solidFill>
                  <a:srgbClr val="000000"/>
                </a:solidFill>
                <a:effectLst/>
                <a:latin typeface="宋体" panose="02010600030101010101" pitchFamily="2" charset="-122"/>
                <a:ea typeface="宋体" panose="02010600030101010101" pitchFamily="2" charset="-122"/>
                <a:cs typeface="Times New Roman" panose="02020603050405020304" charset="0"/>
              </a:rPr>
              <a:t>    给定参考速度信号周期为</a:t>
            </a:r>
            <a:r>
              <a:rPr lang="en-US" altLang="zh-CN"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1s</a:t>
            </a:r>
            <a:r>
              <a:rPr lang="zh-CN" altLang="en-US"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a:t>
            </a:r>
            <a:r>
              <a:rPr lang="zh-CN" altLang="en-US" sz="1800" kern="100" dirty="0">
                <a:solidFill>
                  <a:srgbClr val="000000"/>
                </a:solidFill>
                <a:effectLst/>
                <a:latin typeface="宋体" panose="02010600030101010101" pitchFamily="2" charset="-122"/>
                <a:ea typeface="宋体" panose="02010600030101010101" pitchFamily="2" charset="-122"/>
                <a:cs typeface="Times New Roman" panose="02020603050405020304" charset="0"/>
              </a:rPr>
              <a:t>幅值为</a:t>
            </a:r>
            <a:r>
              <a:rPr lang="en-US" altLang="zh-CN"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450 rpm/min</a:t>
            </a:r>
            <a:r>
              <a:rPr lang="zh-CN" altLang="en-US"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的正弦波，</a:t>
            </a:r>
            <a:r>
              <a:rPr lang="en-US" altLang="zh-CN"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5s</a:t>
            </a:r>
            <a:r>
              <a:rPr lang="zh-CN" altLang="en-US" kern="100" dirty="0">
                <a:solidFill>
                  <a:srgbClr val="000000"/>
                </a:solidFill>
                <a:latin typeface="Times New Roman" panose="02020603050405020304" charset="0"/>
                <a:ea typeface="宋体" panose="02010600030101010101" pitchFamily="2" charset="-122"/>
                <a:cs typeface="Times New Roman" panose="02020603050405020304" charset="0"/>
              </a:rPr>
              <a:t>附近</a:t>
            </a:r>
            <a:r>
              <a:rPr lang="zh-CN" altLang="en-US" sz="1800" kern="100" dirty="0">
                <a:solidFill>
                  <a:srgbClr val="000000"/>
                </a:solidFill>
                <a:effectLst/>
                <a:latin typeface="Times New Roman" panose="02020603050405020304" charset="0"/>
                <a:ea typeface="宋体" panose="02010600030101010101" pitchFamily="2" charset="-122"/>
                <a:cs typeface="Times New Roman" panose="02020603050405020304" charset="0"/>
              </a:rPr>
              <a:t>加入补偿电流，系统误差达到最</a:t>
            </a:r>
            <a:r>
              <a:rPr lang="zh-CN" altLang="en-US" sz="1800" kern="100" dirty="0">
                <a:solidFill>
                  <a:srgbClr val="000000"/>
                </a:solidFill>
                <a:effectLst/>
                <a:latin typeface="宋体" panose="02010600030101010101" pitchFamily="2" charset="-122"/>
                <a:ea typeface="宋体" panose="02010600030101010101" pitchFamily="2" charset="-122"/>
                <a:cs typeface="Times New Roman" panose="02020603050405020304" charset="0"/>
              </a:rPr>
              <a:t>大</a:t>
            </a:r>
            <a:r>
              <a:rPr lang="zh-CN" altLang="en-US" dirty="0">
                <a:latin typeface="宋体" panose="02010600030101010101" pitchFamily="2" charset="-122"/>
                <a:ea typeface="宋体" panose="02010600030101010101" pitchFamily="2" charset="-122"/>
                <a:cs typeface="Times New Roman" panose="02020603050405020304" charset="0"/>
              </a:rPr>
              <a:t>约为</a:t>
            </a:r>
            <a:r>
              <a:rPr lang="en-US" altLang="zh-CN" dirty="0">
                <a:latin typeface="Times New Roman" panose="02020603050405020304" charset="0"/>
                <a:cs typeface="Times New Roman" panose="02020603050405020304" charset="0"/>
              </a:rPr>
              <a:t>70 rpm/min</a:t>
            </a:r>
            <a:r>
              <a:rPr lang="zh-CN" altLang="en-US" dirty="0">
                <a:latin typeface="宋体" panose="02010600030101010101" pitchFamily="2" charset="-122"/>
                <a:ea typeface="宋体" panose="02010600030101010101" pitchFamily="2" charset="-122"/>
                <a:cs typeface="Times New Roman" panose="02020603050405020304" charset="0"/>
              </a:rPr>
              <a:t>，之后零速附近误差明显降低，补偿有效，说明粘滞摩擦系数辨识基本准确。</a:t>
            </a:r>
          </a:p>
        </p:txBody>
      </p:sp>
      <p:sp>
        <p:nvSpPr>
          <p:cNvPr id="14" name="文本占位符 3">
            <a:extLst>
              <a:ext uri="{FF2B5EF4-FFF2-40B4-BE49-F238E27FC236}">
                <a16:creationId xmlns:a16="http://schemas.microsoft.com/office/drawing/2014/main" id="{BAD66AD3-6EE1-4130-820E-185548C79955}"/>
              </a:ext>
            </a:extLst>
          </p:cNvPr>
          <p:cNvSpPr txBox="1"/>
          <p:nvPr/>
        </p:nvSpPr>
        <p:spPr>
          <a:xfrm>
            <a:off x="1188552" y="350066"/>
            <a:ext cx="11003448" cy="689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charset="-122"/>
                <a:ea typeface="微软雅黑" panose="020B0503020204020204" charset="-122"/>
              </a:rPr>
              <a:t>实验结果</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摩擦补偿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DC77E-AA3E-49B4-A06C-DD38E962B087}"/>
              </a:ext>
            </a:extLst>
          </p:cNvPr>
          <p:cNvSpPr>
            <a:spLocks noGrp="1"/>
          </p:cNvSpPr>
          <p:nvPr>
            <p:ph type="title"/>
          </p:nvPr>
        </p:nvSpPr>
        <p:spPr/>
        <p:txBody>
          <a:bodyPr>
            <a:normAutofit/>
          </a:bodyPr>
          <a:lstStyle/>
          <a:p>
            <a:r>
              <a:rPr lang="zh-CN" altLang="en-US" sz="3600" b="1" dirty="0"/>
              <a:t>参数辨识方法</a:t>
            </a:r>
          </a:p>
        </p:txBody>
      </p:sp>
      <p:sp>
        <p:nvSpPr>
          <p:cNvPr id="3" name="内容占位符 2">
            <a:extLst>
              <a:ext uri="{FF2B5EF4-FFF2-40B4-BE49-F238E27FC236}">
                <a16:creationId xmlns:a16="http://schemas.microsoft.com/office/drawing/2014/main" id="{3167E30F-6235-46BA-8A69-420D4DAEB3BB}"/>
              </a:ext>
            </a:extLst>
          </p:cNvPr>
          <p:cNvSpPr>
            <a:spLocks noGrp="1"/>
          </p:cNvSpPr>
          <p:nvPr>
            <p:ph idx="1"/>
          </p:nvPr>
        </p:nvSpPr>
        <p:spPr>
          <a:xfrm>
            <a:off x="838200" y="1825624"/>
            <a:ext cx="10515600" cy="4302801"/>
          </a:xfrm>
        </p:spPr>
        <p:txBody>
          <a:bodyPr>
            <a:normAutofit/>
          </a:bodyPr>
          <a:lstStyle/>
          <a:p>
            <a:pPr>
              <a:buFont typeface="Wingdings" panose="05000000000000000000" pitchFamily="2" charset="2"/>
              <a:buChar char="p"/>
            </a:pPr>
            <a:r>
              <a:rPr lang="zh-CN" altLang="en-US" dirty="0"/>
              <a:t>一次</a:t>
            </a:r>
            <a:r>
              <a:rPr lang="en-US" altLang="zh-CN" dirty="0"/>
              <a:t>/</a:t>
            </a:r>
            <a:r>
              <a:rPr lang="zh-CN" altLang="en-US" dirty="0"/>
              <a:t>递推最小二乘方法</a:t>
            </a:r>
            <a:endParaRPr lang="en-US" altLang="zh-CN" dirty="0"/>
          </a:p>
          <a:p>
            <a:pPr>
              <a:buFont typeface="Wingdings" panose="05000000000000000000" pitchFamily="2" charset="2"/>
              <a:buChar char="p"/>
            </a:pPr>
            <a:r>
              <a:rPr lang="zh-CN" altLang="en-US" dirty="0"/>
              <a:t>卡尔曼</a:t>
            </a:r>
            <a:r>
              <a:rPr lang="en-US" altLang="zh-CN" dirty="0"/>
              <a:t>/</a:t>
            </a:r>
            <a:r>
              <a:rPr lang="zh-CN" altLang="en-US" dirty="0"/>
              <a:t>无迹卡尔曼滤波</a:t>
            </a:r>
            <a:endParaRPr lang="en-US" altLang="zh-CN" dirty="0"/>
          </a:p>
          <a:p>
            <a:pPr>
              <a:buFont typeface="Wingdings" panose="05000000000000000000" pitchFamily="2" charset="2"/>
              <a:buChar char="p"/>
            </a:pPr>
            <a:r>
              <a:rPr lang="zh-CN" altLang="en-US" dirty="0"/>
              <a:t>模型参考自适应算法</a:t>
            </a:r>
            <a:endParaRPr lang="en-US" altLang="zh-CN" dirty="0"/>
          </a:p>
          <a:p>
            <a:pPr>
              <a:buFont typeface="Wingdings" panose="05000000000000000000" pitchFamily="2" charset="2"/>
              <a:buChar char="p"/>
            </a:pPr>
            <a:r>
              <a:rPr lang="zh-CN" altLang="en-US" dirty="0"/>
              <a:t>神经网络方法</a:t>
            </a:r>
            <a:endParaRPr lang="en-US" altLang="zh-CN" dirty="0"/>
          </a:p>
          <a:p>
            <a:pPr marL="0" indent="0">
              <a:buNone/>
            </a:pPr>
            <a:endParaRPr lang="en-US" altLang="zh-CN" dirty="0"/>
          </a:p>
          <a:p>
            <a:pPr>
              <a:buFont typeface="Wingdings" panose="05000000000000000000" pitchFamily="2" charset="2"/>
              <a:buChar char="p"/>
            </a:pPr>
            <a:endParaRPr lang="en-US" altLang="zh-CN" dirty="0"/>
          </a:p>
          <a:p>
            <a:pPr marL="0" indent="0">
              <a:buNone/>
            </a:pPr>
            <a:endParaRPr lang="zh-CN" altLang="en-US" dirty="0"/>
          </a:p>
        </p:txBody>
      </p:sp>
    </p:spTree>
    <p:extLst>
      <p:ext uri="{BB962C8B-B14F-4D97-AF65-F5344CB8AC3E}">
        <p14:creationId xmlns:p14="http://schemas.microsoft.com/office/powerpoint/2010/main" val="17771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63EFE218-775D-483A-BB61-9B5DEEDD46F9}"/>
              </a:ext>
            </a:extLst>
          </p:cNvPr>
          <p:cNvGraphicFramePr>
            <a:graphicFrameLocks noChangeAspect="1"/>
          </p:cNvGraphicFramePr>
          <p:nvPr/>
        </p:nvGraphicFramePr>
        <p:xfrm>
          <a:off x="838200" y="1114425"/>
          <a:ext cx="4316413" cy="2817813"/>
        </p:xfrm>
        <a:graphic>
          <a:graphicData uri="http://schemas.openxmlformats.org/presentationml/2006/ole">
            <mc:AlternateContent xmlns:mc="http://schemas.openxmlformats.org/markup-compatibility/2006">
              <mc:Choice xmlns:v="urn:schemas-microsoft-com:vml" Requires="v">
                <p:oleObj spid="_x0000_s13379" name="Equation" r:id="rId5" imgW="2324100" imgH="1524000" progId="Equation.DSMT4">
                  <p:embed/>
                </p:oleObj>
              </mc:Choice>
              <mc:Fallback>
                <p:oleObj name="Equation" r:id="rId5" imgW="2324100" imgH="1524000" progId="Equation.DSMT4">
                  <p:embed/>
                  <p:pic>
                    <p:nvPicPr>
                      <p:cNvPr id="5" name="对象 4">
                        <a:extLst>
                          <a:ext uri="{FF2B5EF4-FFF2-40B4-BE49-F238E27FC236}">
                            <a16:creationId xmlns:a16="http://schemas.microsoft.com/office/drawing/2014/main" id="{63EFE218-775D-483A-BB61-9B5DEEDD4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114425"/>
                        <a:ext cx="4316413"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4654A3F3-A023-4115-AE70-658B6064C171}"/>
              </a:ext>
            </a:extLst>
          </p:cNvPr>
          <p:cNvGraphicFramePr>
            <a:graphicFrameLocks noChangeAspect="1"/>
          </p:cNvGraphicFramePr>
          <p:nvPr>
            <p:extLst>
              <p:ext uri="{D42A27DB-BD31-4B8C-83A1-F6EECF244321}">
                <p14:modId xmlns:p14="http://schemas.microsoft.com/office/powerpoint/2010/main" val="4246294368"/>
              </p:ext>
            </p:extLst>
          </p:nvPr>
        </p:nvGraphicFramePr>
        <p:xfrm>
          <a:off x="6388100" y="996950"/>
          <a:ext cx="4632325" cy="1089025"/>
        </p:xfrm>
        <a:graphic>
          <a:graphicData uri="http://schemas.openxmlformats.org/presentationml/2006/ole">
            <mc:AlternateContent xmlns:mc="http://schemas.openxmlformats.org/markup-compatibility/2006">
              <mc:Choice xmlns:v="urn:schemas-microsoft-com:vml" Requires="v">
                <p:oleObj spid="_x0000_s13380" name="Equation" r:id="rId7" imgW="2273300" imgH="546100" progId="Equation.DSMT4">
                  <p:embed/>
                </p:oleObj>
              </mc:Choice>
              <mc:Fallback>
                <p:oleObj name="Equation" r:id="rId7" imgW="2273300" imgH="546100" progId="Equation.DSMT4">
                  <p:embed/>
                  <p:pic>
                    <p:nvPicPr>
                      <p:cNvPr id="7" name="对象 6">
                        <a:extLst>
                          <a:ext uri="{FF2B5EF4-FFF2-40B4-BE49-F238E27FC236}">
                            <a16:creationId xmlns:a16="http://schemas.microsoft.com/office/drawing/2014/main" id="{4654A3F3-A023-4115-AE70-658B6064C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8100" y="996950"/>
                        <a:ext cx="4632325"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400DAE14-9004-4FC9-A6D7-C54E0F52BAB7}"/>
              </a:ext>
            </a:extLst>
          </p:cNvPr>
          <p:cNvGraphicFramePr>
            <a:graphicFrameLocks noChangeAspect="1"/>
          </p:cNvGraphicFramePr>
          <p:nvPr/>
        </p:nvGraphicFramePr>
        <p:xfrm>
          <a:off x="6270625" y="5686425"/>
          <a:ext cx="1428750" cy="514350"/>
        </p:xfrm>
        <a:graphic>
          <a:graphicData uri="http://schemas.openxmlformats.org/presentationml/2006/ole">
            <mc:AlternateContent xmlns:mc="http://schemas.openxmlformats.org/markup-compatibility/2006">
              <mc:Choice xmlns:v="urn:schemas-microsoft-com:vml" Requires="v">
                <p:oleObj spid="_x0000_s13381" name="Equation" r:id="rId9" imgW="672808" imgH="228501" progId="Equation.DSMT4">
                  <p:embed/>
                </p:oleObj>
              </mc:Choice>
              <mc:Fallback>
                <p:oleObj name="Equation" r:id="rId9" imgW="672808" imgH="228501" progId="Equation.DSMT4">
                  <p:embed/>
                  <p:pic>
                    <p:nvPicPr>
                      <p:cNvPr id="11" name="对象 10">
                        <a:extLst>
                          <a:ext uri="{FF2B5EF4-FFF2-40B4-BE49-F238E27FC236}">
                            <a16:creationId xmlns:a16="http://schemas.microsoft.com/office/drawing/2014/main" id="{400DAE14-9004-4FC9-A6D7-C54E0F52BA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0625" y="5686425"/>
                        <a:ext cx="14287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a:extLst>
              <a:ext uri="{FF2B5EF4-FFF2-40B4-BE49-F238E27FC236}">
                <a16:creationId xmlns:a16="http://schemas.microsoft.com/office/drawing/2014/main" id="{D1261768-E814-40EB-AA49-0956F4E0BB50}"/>
              </a:ext>
            </a:extLst>
          </p:cNvPr>
          <p:cNvGraphicFramePr>
            <a:graphicFrameLocks noChangeAspect="1"/>
          </p:cNvGraphicFramePr>
          <p:nvPr/>
        </p:nvGraphicFramePr>
        <p:xfrm>
          <a:off x="8078788" y="5670550"/>
          <a:ext cx="1638300" cy="546100"/>
        </p:xfrm>
        <a:graphic>
          <a:graphicData uri="http://schemas.openxmlformats.org/presentationml/2006/ole">
            <mc:AlternateContent xmlns:mc="http://schemas.openxmlformats.org/markup-compatibility/2006">
              <mc:Choice xmlns:v="urn:schemas-microsoft-com:vml" Requires="v">
                <p:oleObj spid="_x0000_s13382" name="Equation" r:id="rId11" imgW="672808" imgH="241195" progId="Equation.DSMT4">
                  <p:embed/>
                </p:oleObj>
              </mc:Choice>
              <mc:Fallback>
                <p:oleObj name="Equation" r:id="rId11" imgW="672808" imgH="241195" progId="Equation.DSMT4">
                  <p:embed/>
                  <p:pic>
                    <p:nvPicPr>
                      <p:cNvPr id="13" name="对象 12">
                        <a:extLst>
                          <a:ext uri="{FF2B5EF4-FFF2-40B4-BE49-F238E27FC236}">
                            <a16:creationId xmlns:a16="http://schemas.microsoft.com/office/drawing/2014/main" id="{D1261768-E814-40EB-AA49-0956F4E0BB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8788" y="5670550"/>
                        <a:ext cx="16383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文本框 2">
            <a:extLst>
              <a:ext uri="{FF2B5EF4-FFF2-40B4-BE49-F238E27FC236}">
                <a16:creationId xmlns:a16="http://schemas.microsoft.com/office/drawing/2014/main" id="{A1C6377D-F635-4FE0-81E8-80393D004655}"/>
              </a:ext>
            </a:extLst>
          </p:cNvPr>
          <p:cNvSpPr txBox="1">
            <a:spLocks noChangeArrowheads="1"/>
          </p:cNvSpPr>
          <p:nvPr/>
        </p:nvSpPr>
        <p:spPr bwMode="auto">
          <a:xfrm>
            <a:off x="2316163" y="5710238"/>
            <a:ext cx="348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a:solidFill>
                  <a:srgbClr val="0070C0"/>
                </a:solidFill>
              </a:rPr>
              <a:t>多参数可辨识条件：</a:t>
            </a:r>
          </a:p>
        </p:txBody>
      </p:sp>
      <p:sp>
        <p:nvSpPr>
          <p:cNvPr id="14" name="矩形 13">
            <a:extLst>
              <a:ext uri="{FF2B5EF4-FFF2-40B4-BE49-F238E27FC236}">
                <a16:creationId xmlns:a16="http://schemas.microsoft.com/office/drawing/2014/main" id="{15495918-7DA7-4BF9-99D8-11C946B5D870}"/>
              </a:ext>
            </a:extLst>
          </p:cNvPr>
          <p:cNvSpPr>
            <a:spLocks noChangeArrowheads="1"/>
          </p:cNvSpPr>
          <p:nvPr/>
        </p:nvSpPr>
        <p:spPr bwMode="auto">
          <a:xfrm>
            <a:off x="6388100" y="2400300"/>
            <a:ext cx="2157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r>
              <a:rPr lang="en-US" altLang="zh-CN" dirty="0">
                <a:latin typeface="Times New Roman" panose="02020603050405020304" pitchFamily="18" charset="0"/>
                <a:ea typeface="+mn-ea"/>
                <a:cs typeface="Times New Roman" panose="02020603050405020304" pitchFamily="18" charset="0"/>
              </a:rPr>
              <a:t>Jacobian</a:t>
            </a:r>
            <a:r>
              <a:rPr lang="zh-CN" altLang="zh-CN" dirty="0">
                <a:latin typeface="+mn-ea"/>
                <a:ea typeface="+mn-ea"/>
                <a:cs typeface="Segoe UI" panose="020B0502040204020203" pitchFamily="34" charset="0"/>
              </a:rPr>
              <a:t>矩阵</a:t>
            </a:r>
            <a:endParaRPr lang="zh-CN" altLang="en-US" dirty="0">
              <a:latin typeface="+mn-ea"/>
              <a:ea typeface="+mn-ea"/>
              <a:cs typeface="Segoe UI" panose="020B0502040204020203" pitchFamily="34" charset="0"/>
            </a:endParaRPr>
          </a:p>
        </p:txBody>
      </p:sp>
      <p:graphicFrame>
        <p:nvGraphicFramePr>
          <p:cNvPr id="17420" name="对象 3">
            <a:extLst>
              <a:ext uri="{FF2B5EF4-FFF2-40B4-BE49-F238E27FC236}">
                <a16:creationId xmlns:a16="http://schemas.microsoft.com/office/drawing/2014/main" id="{33127BF6-E554-43D1-9A43-C0A93C57FA31}"/>
              </a:ext>
            </a:extLst>
          </p:cNvPr>
          <p:cNvGraphicFramePr>
            <a:graphicFrameLocks noChangeAspect="1"/>
          </p:cNvGraphicFramePr>
          <p:nvPr/>
        </p:nvGraphicFramePr>
        <p:xfrm>
          <a:off x="1755775" y="3382963"/>
          <a:ext cx="10234613" cy="1990725"/>
        </p:xfrm>
        <a:graphic>
          <a:graphicData uri="http://schemas.openxmlformats.org/presentationml/2006/ole">
            <mc:AlternateContent xmlns:mc="http://schemas.openxmlformats.org/markup-compatibility/2006">
              <mc:Choice xmlns:v="urn:schemas-microsoft-com:vml" Requires="v">
                <p:oleObj spid="_x0000_s13383" name="Equation" r:id="rId13" imgW="4838700" imgH="939800" progId="Equation.DSMT4">
                  <p:embed/>
                </p:oleObj>
              </mc:Choice>
              <mc:Fallback>
                <p:oleObj name="Equation" r:id="rId13" imgW="4838700" imgH="939800" progId="Equation.DSMT4">
                  <p:embed/>
                  <p:pic>
                    <p:nvPicPr>
                      <p:cNvPr id="17420" name="对象 3">
                        <a:extLst>
                          <a:ext uri="{FF2B5EF4-FFF2-40B4-BE49-F238E27FC236}">
                            <a16:creationId xmlns:a16="http://schemas.microsoft.com/office/drawing/2014/main" id="{33127BF6-E554-43D1-9A43-C0A93C57FA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5775" y="3382963"/>
                        <a:ext cx="102346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a:extLst>
              <a:ext uri="{FF2B5EF4-FFF2-40B4-BE49-F238E27FC236}">
                <a16:creationId xmlns:a16="http://schemas.microsoft.com/office/drawing/2014/main" id="{239C99BC-873B-4AA8-9833-F7AC547BA526}"/>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E9BA3A-1BFC-40AB-87CC-765A002AAC09}" type="slidenum">
              <a:rPr lang="zh-CN" altLang="en-US">
                <a:solidFill>
                  <a:srgbClr val="898989"/>
                </a:solidFill>
              </a:rPr>
              <a:pPr/>
              <a:t>5</a:t>
            </a:fld>
            <a:endParaRPr lang="zh-CN" altLang="en-US">
              <a:solidFill>
                <a:srgbClr val="898989"/>
              </a:solidFill>
            </a:endParaRPr>
          </a:p>
        </p:txBody>
      </p:sp>
      <p:sp>
        <p:nvSpPr>
          <p:cNvPr id="6" name="矩形 5">
            <a:extLst>
              <a:ext uri="{FF2B5EF4-FFF2-40B4-BE49-F238E27FC236}">
                <a16:creationId xmlns:a16="http://schemas.microsoft.com/office/drawing/2014/main" id="{81F8D99C-3A2A-4720-8784-AE4BAC1C683C}"/>
              </a:ext>
            </a:extLst>
          </p:cNvPr>
          <p:cNvSpPr/>
          <p:nvPr/>
        </p:nvSpPr>
        <p:spPr>
          <a:xfrm>
            <a:off x="1901825" y="5608638"/>
            <a:ext cx="8231188" cy="7477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标题 1">
            <a:extLst>
              <a:ext uri="{FF2B5EF4-FFF2-40B4-BE49-F238E27FC236}">
                <a16:creationId xmlns:a16="http://schemas.microsoft.com/office/drawing/2014/main" id="{166FF537-EA0B-4E88-8ACA-1E8A1CEC16E4}"/>
              </a:ext>
            </a:extLst>
          </p:cNvPr>
          <p:cNvSpPr txBox="1">
            <a:spLocks/>
          </p:cNvSpPr>
          <p:nvPr/>
        </p:nvSpPr>
        <p:spPr>
          <a:xfrm>
            <a:off x="838200" y="38268"/>
            <a:ext cx="10515600" cy="1128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2</a:t>
            </a:r>
            <a:r>
              <a:rPr lang="zh-CN" altLang="en-US" dirty="0"/>
              <a:t>、在线电气参数辨识</a:t>
            </a:r>
          </a:p>
        </p:txBody>
      </p:sp>
    </p:spTree>
    <p:custDataLst>
      <p:tags r:id="rId2"/>
    </p:custDataLst>
  </p:cSld>
  <p:clrMapOvr>
    <a:masterClrMapping/>
  </p:clrMapOvr>
  <p:transition spd="slow" advTm="819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7420"/>
                                        </p:tgtEl>
                                        <p:attrNameLst>
                                          <p:attrName>style.visibility</p:attrName>
                                        </p:attrNameLst>
                                      </p:cBhvr>
                                      <p:to>
                                        <p:strVal val="visible"/>
                                      </p:to>
                                    </p:set>
                                    <p:anim calcmode="lin" valueType="num">
                                      <p:cBhvr additive="base">
                                        <p:cTn id="24" dur="500" fill="hold"/>
                                        <p:tgtEl>
                                          <p:spTgt spid="17420"/>
                                        </p:tgtEl>
                                        <p:attrNameLst>
                                          <p:attrName>ppt_x</p:attrName>
                                        </p:attrNameLst>
                                      </p:cBhvr>
                                      <p:tavLst>
                                        <p:tav tm="0">
                                          <p:val>
                                            <p:strVal val="#ppt_x"/>
                                          </p:val>
                                        </p:tav>
                                        <p:tav tm="100000">
                                          <p:val>
                                            <p:strVal val="#ppt_x"/>
                                          </p:val>
                                        </p:tav>
                                      </p:tavLst>
                                    </p:anim>
                                    <p:anim calcmode="lin" valueType="num">
                                      <p:cBhvr additive="base">
                                        <p:cTn id="25" dur="500" fill="hold"/>
                                        <p:tgtEl>
                                          <p:spTgt spid="1742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par>
                                <p:cTn id="34" presetID="2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utoUpdateAnimBg="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F9DDE-DB0C-4D31-8A08-642BD50E6F2B}"/>
              </a:ext>
            </a:extLst>
          </p:cNvPr>
          <p:cNvSpPr>
            <a:spLocks noGrp="1"/>
          </p:cNvSpPr>
          <p:nvPr>
            <p:ph type="title"/>
          </p:nvPr>
        </p:nvSpPr>
        <p:spPr>
          <a:xfrm>
            <a:off x="838200" y="365126"/>
            <a:ext cx="10515600" cy="954576"/>
          </a:xfrm>
        </p:spPr>
        <p:txBody>
          <a:bodyPr/>
          <a:lstStyle/>
          <a:p>
            <a:r>
              <a:rPr lang="zh-CN" altLang="en-US" dirty="0"/>
              <a:t>方法</a:t>
            </a:r>
            <a:r>
              <a:rPr lang="en-US" altLang="zh-CN" dirty="0"/>
              <a:t>1</a:t>
            </a:r>
            <a:r>
              <a:rPr lang="zh-CN" altLang="en-US" dirty="0"/>
              <a:t>：递推最小二乘算法（</a:t>
            </a:r>
            <a:r>
              <a:rPr lang="en-US" altLang="zh-CN" dirty="0" err="1"/>
              <a:t>RLS</a:t>
            </a:r>
            <a:r>
              <a:rPr lang="zh-CN" altLang="en-US" dirty="0"/>
              <a:t>）</a:t>
            </a:r>
          </a:p>
        </p:txBody>
      </p:sp>
      <p:sp>
        <p:nvSpPr>
          <p:cNvPr id="3" name="内容占位符 2">
            <a:extLst>
              <a:ext uri="{FF2B5EF4-FFF2-40B4-BE49-F238E27FC236}">
                <a16:creationId xmlns:a16="http://schemas.microsoft.com/office/drawing/2014/main" id="{C984520F-EA73-4A30-B5B3-456818D6BF24}"/>
              </a:ext>
            </a:extLst>
          </p:cNvPr>
          <p:cNvSpPr>
            <a:spLocks noGrp="1"/>
          </p:cNvSpPr>
          <p:nvPr>
            <p:ph idx="1"/>
          </p:nvPr>
        </p:nvSpPr>
        <p:spPr>
          <a:xfrm>
            <a:off x="838200" y="1543513"/>
            <a:ext cx="10515600" cy="916883"/>
          </a:xfrm>
        </p:spPr>
        <p:txBody>
          <a:bodyPr/>
          <a:lstStyle/>
          <a:p>
            <a:pPr>
              <a:buFont typeface="Wingdings" panose="05000000000000000000" pitchFamily="2" charset="2"/>
              <a:buChar char="p"/>
            </a:pPr>
            <a:r>
              <a:rPr lang="en-US" altLang="zh-CN" dirty="0" err="1"/>
              <a:t>RLS</a:t>
            </a:r>
            <a:r>
              <a:rPr lang="en-US" altLang="zh-CN" dirty="0"/>
              <a:t> </a:t>
            </a:r>
            <a:r>
              <a:rPr lang="zh-CN" altLang="en-US" dirty="0"/>
              <a:t>作为最常用的参数辨识方法，能够保证辨识的参数与实测数据间的误差平方和最小。实现步骤如下</a:t>
            </a:r>
          </a:p>
        </p:txBody>
      </p:sp>
      <p:pic>
        <p:nvPicPr>
          <p:cNvPr id="5" name="图片 4">
            <a:extLst>
              <a:ext uri="{FF2B5EF4-FFF2-40B4-BE49-F238E27FC236}">
                <a16:creationId xmlns:a16="http://schemas.microsoft.com/office/drawing/2014/main" id="{E4DDBD14-C3ED-4C6B-A1B3-F86C297F4992}"/>
              </a:ext>
            </a:extLst>
          </p:cNvPr>
          <p:cNvPicPr>
            <a:picLocks noChangeAspect="1"/>
          </p:cNvPicPr>
          <p:nvPr/>
        </p:nvPicPr>
        <p:blipFill>
          <a:blip r:embed="rId3"/>
          <a:stretch>
            <a:fillRect/>
          </a:stretch>
        </p:blipFill>
        <p:spPr>
          <a:xfrm>
            <a:off x="7110413" y="2229050"/>
            <a:ext cx="1876425" cy="914400"/>
          </a:xfrm>
          <a:prstGeom prst="rect">
            <a:avLst/>
          </a:prstGeom>
        </p:spPr>
      </p:pic>
      <p:graphicFrame>
        <p:nvGraphicFramePr>
          <p:cNvPr id="6" name="对象 5">
            <a:extLst>
              <a:ext uri="{FF2B5EF4-FFF2-40B4-BE49-F238E27FC236}">
                <a16:creationId xmlns:a16="http://schemas.microsoft.com/office/drawing/2014/main" id="{5173561F-59AA-4C1E-9328-B6E015E659C2}"/>
              </a:ext>
            </a:extLst>
          </p:cNvPr>
          <p:cNvGraphicFramePr>
            <a:graphicFrameLocks noChangeAspect="1"/>
          </p:cNvGraphicFramePr>
          <p:nvPr>
            <p:extLst>
              <p:ext uri="{D42A27DB-BD31-4B8C-83A1-F6EECF244321}">
                <p14:modId xmlns:p14="http://schemas.microsoft.com/office/powerpoint/2010/main" val="544649813"/>
              </p:ext>
            </p:extLst>
          </p:nvPr>
        </p:nvGraphicFramePr>
        <p:xfrm>
          <a:off x="906296" y="4194273"/>
          <a:ext cx="4371975" cy="1008063"/>
        </p:xfrm>
        <a:graphic>
          <a:graphicData uri="http://schemas.openxmlformats.org/presentationml/2006/ole">
            <mc:AlternateContent xmlns:mc="http://schemas.openxmlformats.org/markup-compatibility/2006">
              <mc:Choice xmlns:v="urn:schemas-microsoft-com:vml" Requires="v">
                <p:oleObj spid="_x0000_s31770" name="Equation" r:id="rId4" imgW="2082600" imgH="482400" progId="Equation.DSMT4">
                  <p:embed/>
                </p:oleObj>
              </mc:Choice>
              <mc:Fallback>
                <p:oleObj name="Equation" r:id="rId4" imgW="2082600" imgH="482400" progId="Equation.DSMT4">
                  <p:embed/>
                  <p:pic>
                    <p:nvPicPr>
                      <p:cNvPr id="15" name="对象 14">
                        <a:extLst>
                          <a:ext uri="{FF2B5EF4-FFF2-40B4-BE49-F238E27FC236}">
                            <a16:creationId xmlns:a16="http://schemas.microsoft.com/office/drawing/2014/main" id="{AC40010F-2D1C-4ED9-8875-B7C891066B25}"/>
                          </a:ext>
                        </a:extLst>
                      </p:cNvPr>
                      <p:cNvPicPr>
                        <a:picLocks noChangeAspect="1" noChangeArrowheads="1"/>
                      </p:cNvPicPr>
                      <p:nvPr/>
                    </p:nvPicPr>
                    <p:blipFill>
                      <a:blip r:embed="rId5"/>
                      <a:srcRect/>
                      <a:stretch>
                        <a:fillRect/>
                      </a:stretch>
                    </p:blipFill>
                    <p:spPr bwMode="auto">
                      <a:xfrm>
                        <a:off x="906296" y="4194273"/>
                        <a:ext cx="4371975" cy="1008063"/>
                      </a:xfrm>
                      <a:prstGeom prst="rect">
                        <a:avLst/>
                      </a:prstGeom>
                      <a:noFill/>
                    </p:spPr>
                  </p:pic>
                </p:oleObj>
              </mc:Fallback>
            </mc:AlternateContent>
          </a:graphicData>
        </a:graphic>
      </p:graphicFrame>
      <p:sp>
        <p:nvSpPr>
          <p:cNvPr id="7" name="箭头: 右 6">
            <a:extLst>
              <a:ext uri="{FF2B5EF4-FFF2-40B4-BE49-F238E27FC236}">
                <a16:creationId xmlns:a16="http://schemas.microsoft.com/office/drawing/2014/main" id="{FDC6D134-31C6-46BD-BE60-DC38223923E4}"/>
              </a:ext>
            </a:extLst>
          </p:cNvPr>
          <p:cNvSpPr/>
          <p:nvPr/>
        </p:nvSpPr>
        <p:spPr>
          <a:xfrm>
            <a:off x="5863600" y="4518674"/>
            <a:ext cx="593387" cy="345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a:extLst>
              <a:ext uri="{FF2B5EF4-FFF2-40B4-BE49-F238E27FC236}">
                <a16:creationId xmlns:a16="http://schemas.microsoft.com/office/drawing/2014/main" id="{D6D7C623-2FA4-40EE-BCB7-8B8AC28CF0AF}"/>
              </a:ext>
            </a:extLst>
          </p:cNvPr>
          <p:cNvGraphicFramePr>
            <a:graphicFrameLocks noChangeAspect="1"/>
          </p:cNvGraphicFramePr>
          <p:nvPr>
            <p:extLst>
              <p:ext uri="{D42A27DB-BD31-4B8C-83A1-F6EECF244321}">
                <p14:modId xmlns:p14="http://schemas.microsoft.com/office/powerpoint/2010/main" val="3564529494"/>
              </p:ext>
            </p:extLst>
          </p:nvPr>
        </p:nvGraphicFramePr>
        <p:xfrm>
          <a:off x="7098152" y="4194274"/>
          <a:ext cx="3386137" cy="1008062"/>
        </p:xfrm>
        <a:graphic>
          <a:graphicData uri="http://schemas.openxmlformats.org/presentationml/2006/ole">
            <mc:AlternateContent xmlns:mc="http://schemas.openxmlformats.org/markup-compatibility/2006">
              <mc:Choice xmlns:v="urn:schemas-microsoft-com:vml" Requires="v">
                <p:oleObj spid="_x0000_s31771" name="Equation" r:id="rId6" imgW="1612800" imgH="482400" progId="Equation.DSMT4">
                  <p:embed/>
                </p:oleObj>
              </mc:Choice>
              <mc:Fallback>
                <p:oleObj name="Equation" r:id="rId6" imgW="1612800" imgH="482400" progId="Equation.DSMT4">
                  <p:embed/>
                  <p:pic>
                    <p:nvPicPr>
                      <p:cNvPr id="6" name="对象 5">
                        <a:extLst>
                          <a:ext uri="{FF2B5EF4-FFF2-40B4-BE49-F238E27FC236}">
                            <a16:creationId xmlns:a16="http://schemas.microsoft.com/office/drawing/2014/main" id="{5173561F-59AA-4C1E-9328-B6E015E659C2}"/>
                          </a:ext>
                        </a:extLst>
                      </p:cNvPr>
                      <p:cNvPicPr>
                        <a:picLocks noChangeAspect="1" noChangeArrowheads="1"/>
                      </p:cNvPicPr>
                      <p:nvPr/>
                    </p:nvPicPr>
                    <p:blipFill>
                      <a:blip r:embed="rId7"/>
                      <a:srcRect/>
                      <a:stretch>
                        <a:fillRect/>
                      </a:stretch>
                    </p:blipFill>
                    <p:spPr bwMode="auto">
                      <a:xfrm>
                        <a:off x="7098152" y="4194274"/>
                        <a:ext cx="3386137" cy="1008062"/>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6083AB9C-38A8-4C35-AD9A-60FB048765C5}"/>
              </a:ext>
            </a:extLst>
          </p:cNvPr>
          <p:cNvSpPr txBox="1"/>
          <p:nvPr/>
        </p:nvSpPr>
        <p:spPr>
          <a:xfrm>
            <a:off x="957566" y="2495377"/>
            <a:ext cx="5583322" cy="523220"/>
          </a:xfrm>
          <a:prstGeom prst="rect">
            <a:avLst/>
          </a:prstGeom>
          <a:noFill/>
        </p:spPr>
        <p:txBody>
          <a:bodyPr wrap="square" rtlCol="0">
            <a:spAutoFit/>
          </a:bodyPr>
          <a:lstStyle/>
          <a:p>
            <a:r>
              <a:rPr lang="en-US" altLang="zh-CN" sz="2800" b="1" dirty="0">
                <a:solidFill>
                  <a:srgbClr val="0070C0"/>
                </a:solidFill>
              </a:rPr>
              <a:t>Step 1</a:t>
            </a:r>
            <a:r>
              <a:rPr lang="zh-CN" altLang="en-US" sz="2800" dirty="0"/>
              <a:t>：整理成如下表达形式</a:t>
            </a:r>
          </a:p>
        </p:txBody>
      </p:sp>
      <p:pic>
        <p:nvPicPr>
          <p:cNvPr id="11" name="图片 10">
            <a:extLst>
              <a:ext uri="{FF2B5EF4-FFF2-40B4-BE49-F238E27FC236}">
                <a16:creationId xmlns:a16="http://schemas.microsoft.com/office/drawing/2014/main" id="{4BA04E01-EB1D-4C29-9753-1FFAFC9B9985}"/>
              </a:ext>
            </a:extLst>
          </p:cNvPr>
          <p:cNvPicPr>
            <a:picLocks noChangeAspect="1"/>
          </p:cNvPicPr>
          <p:nvPr/>
        </p:nvPicPr>
        <p:blipFill>
          <a:blip r:embed="rId8"/>
          <a:stretch>
            <a:fillRect/>
          </a:stretch>
        </p:blipFill>
        <p:spPr>
          <a:xfrm>
            <a:off x="1010664" y="3151352"/>
            <a:ext cx="7465574" cy="709755"/>
          </a:xfrm>
          <a:prstGeom prst="rect">
            <a:avLst/>
          </a:prstGeom>
        </p:spPr>
      </p:pic>
      <p:pic>
        <p:nvPicPr>
          <p:cNvPr id="13" name="图片 12">
            <a:extLst>
              <a:ext uri="{FF2B5EF4-FFF2-40B4-BE49-F238E27FC236}">
                <a16:creationId xmlns:a16="http://schemas.microsoft.com/office/drawing/2014/main" id="{E270BBEE-C5FB-4067-A086-63991D49A0AD}"/>
              </a:ext>
            </a:extLst>
          </p:cNvPr>
          <p:cNvPicPr>
            <a:picLocks noChangeAspect="1"/>
          </p:cNvPicPr>
          <p:nvPr/>
        </p:nvPicPr>
        <p:blipFill>
          <a:blip r:embed="rId9"/>
          <a:stretch>
            <a:fillRect/>
          </a:stretch>
        </p:blipFill>
        <p:spPr>
          <a:xfrm>
            <a:off x="957566" y="5307120"/>
            <a:ext cx="8193629" cy="1353448"/>
          </a:xfrm>
          <a:prstGeom prst="rect">
            <a:avLst/>
          </a:prstGeom>
        </p:spPr>
      </p:pic>
    </p:spTree>
    <p:extLst>
      <p:ext uri="{BB962C8B-B14F-4D97-AF65-F5344CB8AC3E}">
        <p14:creationId xmlns:p14="http://schemas.microsoft.com/office/powerpoint/2010/main" val="331973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81A685-3000-41E1-93B3-919777A486BF}"/>
              </a:ext>
            </a:extLst>
          </p:cNvPr>
          <p:cNvSpPr>
            <a:spLocks noGrp="1"/>
          </p:cNvSpPr>
          <p:nvPr>
            <p:ph idx="1"/>
          </p:nvPr>
        </p:nvSpPr>
        <p:spPr>
          <a:xfrm>
            <a:off x="925749" y="619395"/>
            <a:ext cx="10515600" cy="543769"/>
          </a:xfrm>
        </p:spPr>
        <p:txBody>
          <a:bodyPr/>
          <a:lstStyle/>
          <a:p>
            <a:pPr marL="0" indent="0">
              <a:buNone/>
            </a:pPr>
            <a:r>
              <a:rPr lang="en-US" altLang="zh-CN" b="1" dirty="0">
                <a:solidFill>
                  <a:srgbClr val="0070C0"/>
                </a:solidFill>
              </a:rPr>
              <a:t>Step 2</a:t>
            </a:r>
            <a:r>
              <a:rPr lang="zh-CN" altLang="en-US" dirty="0"/>
              <a:t>：选取合适的初始值；计算带遗忘因子</a:t>
            </a:r>
            <a:r>
              <a:rPr lang="en-US" altLang="zh-CN" dirty="0" err="1"/>
              <a:t>RLS</a:t>
            </a:r>
            <a:r>
              <a:rPr lang="zh-CN" altLang="en-US" dirty="0"/>
              <a:t>辨识结果；</a:t>
            </a:r>
          </a:p>
        </p:txBody>
      </p:sp>
      <p:pic>
        <p:nvPicPr>
          <p:cNvPr id="5" name="图片 4">
            <a:extLst>
              <a:ext uri="{FF2B5EF4-FFF2-40B4-BE49-F238E27FC236}">
                <a16:creationId xmlns:a16="http://schemas.microsoft.com/office/drawing/2014/main" id="{1BDBC57F-8C39-402C-BE57-155D918FDCC3}"/>
              </a:ext>
            </a:extLst>
          </p:cNvPr>
          <p:cNvPicPr>
            <a:picLocks noChangeAspect="1"/>
          </p:cNvPicPr>
          <p:nvPr/>
        </p:nvPicPr>
        <p:blipFill>
          <a:blip r:embed="rId2"/>
          <a:stretch>
            <a:fillRect/>
          </a:stretch>
        </p:blipFill>
        <p:spPr>
          <a:xfrm>
            <a:off x="2729926" y="1486253"/>
            <a:ext cx="5915025" cy="1438275"/>
          </a:xfrm>
          <a:prstGeom prst="rect">
            <a:avLst/>
          </a:prstGeom>
        </p:spPr>
      </p:pic>
      <p:pic>
        <p:nvPicPr>
          <p:cNvPr id="7" name="图片 6">
            <a:extLst>
              <a:ext uri="{FF2B5EF4-FFF2-40B4-BE49-F238E27FC236}">
                <a16:creationId xmlns:a16="http://schemas.microsoft.com/office/drawing/2014/main" id="{891462CD-BA6F-4D6B-B293-7C814AF91E7C}"/>
              </a:ext>
            </a:extLst>
          </p:cNvPr>
          <p:cNvPicPr>
            <a:picLocks noChangeAspect="1"/>
          </p:cNvPicPr>
          <p:nvPr/>
        </p:nvPicPr>
        <p:blipFill>
          <a:blip r:embed="rId3"/>
          <a:stretch>
            <a:fillRect/>
          </a:stretch>
        </p:blipFill>
        <p:spPr>
          <a:xfrm>
            <a:off x="925749" y="2946163"/>
            <a:ext cx="7200900" cy="733425"/>
          </a:xfrm>
          <a:prstGeom prst="rect">
            <a:avLst/>
          </a:prstGeom>
        </p:spPr>
      </p:pic>
      <p:pic>
        <p:nvPicPr>
          <p:cNvPr id="9" name="图片 8">
            <a:extLst>
              <a:ext uri="{FF2B5EF4-FFF2-40B4-BE49-F238E27FC236}">
                <a16:creationId xmlns:a16="http://schemas.microsoft.com/office/drawing/2014/main" id="{B0DE5B94-5A93-44DD-8BB1-05AB372083A0}"/>
              </a:ext>
            </a:extLst>
          </p:cNvPr>
          <p:cNvPicPr>
            <a:picLocks noChangeAspect="1"/>
          </p:cNvPicPr>
          <p:nvPr/>
        </p:nvPicPr>
        <p:blipFill>
          <a:blip r:embed="rId4"/>
          <a:stretch>
            <a:fillRect/>
          </a:stretch>
        </p:blipFill>
        <p:spPr>
          <a:xfrm>
            <a:off x="3382388" y="4707527"/>
            <a:ext cx="4610100" cy="1552575"/>
          </a:xfrm>
          <a:prstGeom prst="rect">
            <a:avLst/>
          </a:prstGeom>
        </p:spPr>
      </p:pic>
      <p:sp>
        <p:nvSpPr>
          <p:cNvPr id="10" name="内容占位符 2">
            <a:extLst>
              <a:ext uri="{FF2B5EF4-FFF2-40B4-BE49-F238E27FC236}">
                <a16:creationId xmlns:a16="http://schemas.microsoft.com/office/drawing/2014/main" id="{614F4082-861F-4BD7-B333-8AA034BC6400}"/>
              </a:ext>
            </a:extLst>
          </p:cNvPr>
          <p:cNvSpPr txBox="1">
            <a:spLocks/>
          </p:cNvSpPr>
          <p:nvPr/>
        </p:nvSpPr>
        <p:spPr>
          <a:xfrm>
            <a:off x="925749" y="4295046"/>
            <a:ext cx="10515600" cy="543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70C0"/>
                </a:solidFill>
              </a:rPr>
              <a:t>Step 3</a:t>
            </a:r>
            <a:r>
              <a:rPr lang="zh-CN" altLang="en-US" dirty="0"/>
              <a:t>：计算更新递推矩阵</a:t>
            </a:r>
          </a:p>
        </p:txBody>
      </p:sp>
    </p:spTree>
    <p:extLst>
      <p:ext uri="{BB962C8B-B14F-4D97-AF65-F5344CB8AC3E}">
        <p14:creationId xmlns:p14="http://schemas.microsoft.com/office/powerpoint/2010/main" val="306010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8A4B2899-8917-4725-A23C-57E856FEE7B0}"/>
              </a:ext>
            </a:extLst>
          </p:cNvPr>
          <p:cNvSpPr>
            <a:spLocks noGrp="1"/>
          </p:cNvSpPr>
          <p:nvPr>
            <p:ph type="title"/>
          </p:nvPr>
        </p:nvSpPr>
        <p:spPr>
          <a:xfrm>
            <a:off x="211138" y="174625"/>
            <a:ext cx="10515600" cy="885825"/>
          </a:xfrm>
        </p:spPr>
        <p:txBody>
          <a:bodyPr/>
          <a:lstStyle/>
          <a:p>
            <a:pPr>
              <a:defRPr/>
            </a:pPr>
            <a:r>
              <a:rPr lang="zh-CN" altLang="en-US" sz="3600" b="1" dirty="0"/>
              <a:t>方法</a:t>
            </a:r>
            <a:r>
              <a:rPr lang="en-US" altLang="zh-CN" sz="3600" b="1" dirty="0"/>
              <a:t>2</a:t>
            </a:r>
            <a:r>
              <a:rPr lang="zh-CN" altLang="en-US" sz="3600" b="1" dirty="0"/>
              <a:t>：无迹卡尔曼滤波（</a:t>
            </a:r>
            <a:r>
              <a:rPr lang="en-US" altLang="zh-CN" sz="3600" b="1" dirty="0" err="1"/>
              <a:t>UKF</a:t>
            </a:r>
            <a:r>
              <a:rPr lang="zh-CN" altLang="en-US" sz="3600" b="1" dirty="0"/>
              <a:t>）参数辨识</a:t>
            </a:r>
          </a:p>
        </p:txBody>
      </p:sp>
      <p:sp>
        <p:nvSpPr>
          <p:cNvPr id="3" name="内容占位符 2">
            <a:extLst>
              <a:ext uri="{FF2B5EF4-FFF2-40B4-BE49-F238E27FC236}">
                <a16:creationId xmlns:a16="http://schemas.microsoft.com/office/drawing/2014/main" id="{5C91A333-3F6F-412E-B395-792F807A9350}"/>
              </a:ext>
            </a:extLst>
          </p:cNvPr>
          <p:cNvSpPr>
            <a:spLocks noGrp="1"/>
          </p:cNvSpPr>
          <p:nvPr>
            <p:ph idx="1"/>
          </p:nvPr>
        </p:nvSpPr>
        <p:spPr>
          <a:xfrm>
            <a:off x="701675" y="1135064"/>
            <a:ext cx="10515600" cy="1637320"/>
          </a:xfrm>
        </p:spPr>
        <p:txBody>
          <a:bodyPr/>
          <a:lstStyle/>
          <a:p>
            <a:pPr eaLnBrk="1" hangingPunct="1">
              <a:buFont typeface="Wingdings" panose="05000000000000000000" pitchFamily="2" charset="2"/>
              <a:buChar char="Ø"/>
            </a:pPr>
            <a:r>
              <a:rPr lang="zh-CN" altLang="en-US" dirty="0"/>
              <a:t>适用于非线性系统；</a:t>
            </a:r>
            <a:endParaRPr lang="en-US" altLang="zh-CN" dirty="0"/>
          </a:p>
          <a:p>
            <a:pPr eaLnBrk="1" hangingPunct="1">
              <a:buFont typeface="Wingdings" panose="05000000000000000000" pitchFamily="2" charset="2"/>
              <a:buChar char="Ø"/>
            </a:pPr>
            <a:r>
              <a:rPr lang="zh-CN" altLang="en-US" dirty="0"/>
              <a:t>采用无迹变换得到更多确定采样点；</a:t>
            </a:r>
            <a:endParaRPr lang="en-US" altLang="zh-CN" dirty="0"/>
          </a:p>
          <a:p>
            <a:pPr eaLnBrk="1" hangingPunct="1">
              <a:buFont typeface="Wingdings" panose="05000000000000000000" pitchFamily="2" charset="2"/>
              <a:buChar char="Ø"/>
            </a:pPr>
            <a:r>
              <a:rPr lang="zh-CN" altLang="en-US" dirty="0"/>
              <a:t>比卡尔曼滤波（</a:t>
            </a:r>
            <a:r>
              <a:rPr lang="en-US" altLang="zh-CN" dirty="0" err="1"/>
              <a:t>EKF</a:t>
            </a:r>
            <a:r>
              <a:rPr lang="zh-CN" altLang="en-US" dirty="0"/>
              <a:t>）估计精度更高。</a:t>
            </a:r>
          </a:p>
        </p:txBody>
      </p:sp>
      <p:sp>
        <p:nvSpPr>
          <p:cNvPr id="2" name="灯片编号占位符 1">
            <a:extLst>
              <a:ext uri="{FF2B5EF4-FFF2-40B4-BE49-F238E27FC236}">
                <a16:creationId xmlns:a16="http://schemas.microsoft.com/office/drawing/2014/main" id="{B7F6D31C-5726-41A7-A688-E045778B99E9}"/>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AC9A08-4AE0-45D1-85EC-DA60C7A235B5}" type="slidenum">
              <a:rPr lang="zh-CN" altLang="en-US">
                <a:solidFill>
                  <a:srgbClr val="898989"/>
                </a:solidFill>
              </a:rPr>
              <a:pPr/>
              <a:t>8</a:t>
            </a:fld>
            <a:endParaRPr lang="zh-CN" altLang="en-US">
              <a:solidFill>
                <a:srgbClr val="898989"/>
              </a:solidFill>
            </a:endParaRPr>
          </a:p>
        </p:txBody>
      </p:sp>
      <p:pic>
        <p:nvPicPr>
          <p:cNvPr id="13" name="图片 12">
            <a:extLst>
              <a:ext uri="{FF2B5EF4-FFF2-40B4-BE49-F238E27FC236}">
                <a16:creationId xmlns:a16="http://schemas.microsoft.com/office/drawing/2014/main" id="{915CDB64-36B5-48FE-955B-145598A2E399}"/>
              </a:ext>
            </a:extLst>
          </p:cNvPr>
          <p:cNvPicPr>
            <a:picLocks noChangeAspect="1"/>
          </p:cNvPicPr>
          <p:nvPr/>
        </p:nvPicPr>
        <p:blipFill>
          <a:blip r:embed="rId4"/>
          <a:stretch>
            <a:fillRect/>
          </a:stretch>
        </p:blipFill>
        <p:spPr>
          <a:xfrm>
            <a:off x="4545980" y="1060450"/>
            <a:ext cx="6485186" cy="5540742"/>
          </a:xfrm>
          <a:prstGeom prst="rect">
            <a:avLst/>
          </a:prstGeom>
        </p:spPr>
      </p:pic>
    </p:spTree>
    <p:custDataLst>
      <p:tags r:id="rId1"/>
    </p:custDataLst>
  </p:cSld>
  <p:clrMapOvr>
    <a:masterClrMapping/>
  </p:clrMapOvr>
  <p:transition spd="slow" advTm="928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56A581-D4D2-4F89-95E2-BC44D3EB7F76}"/>
              </a:ext>
            </a:extLst>
          </p:cNvPr>
          <p:cNvPicPr>
            <a:picLocks noChangeAspect="1"/>
          </p:cNvPicPr>
          <p:nvPr/>
        </p:nvPicPr>
        <p:blipFill>
          <a:blip r:embed="rId3"/>
          <a:stretch>
            <a:fillRect/>
          </a:stretch>
        </p:blipFill>
        <p:spPr>
          <a:xfrm>
            <a:off x="3399512" y="1298243"/>
            <a:ext cx="3933825" cy="1533525"/>
          </a:xfrm>
          <a:prstGeom prst="rect">
            <a:avLst/>
          </a:prstGeom>
        </p:spPr>
      </p:pic>
      <p:sp>
        <p:nvSpPr>
          <p:cNvPr id="5" name="文本框 4">
            <a:extLst>
              <a:ext uri="{FF2B5EF4-FFF2-40B4-BE49-F238E27FC236}">
                <a16:creationId xmlns:a16="http://schemas.microsoft.com/office/drawing/2014/main" id="{F01DDCE8-FD7D-42A5-A45A-570F82A6F5FA}"/>
              </a:ext>
            </a:extLst>
          </p:cNvPr>
          <p:cNvSpPr txBox="1"/>
          <p:nvPr/>
        </p:nvSpPr>
        <p:spPr>
          <a:xfrm>
            <a:off x="633581" y="529532"/>
            <a:ext cx="4630366" cy="461665"/>
          </a:xfrm>
          <a:prstGeom prst="rect">
            <a:avLst/>
          </a:prstGeom>
          <a:noFill/>
        </p:spPr>
        <p:txBody>
          <a:bodyPr wrap="square" rtlCol="0">
            <a:spAutoFit/>
          </a:bodyPr>
          <a:lstStyle/>
          <a:p>
            <a:r>
              <a:rPr lang="en-US" altLang="zh-CN" sz="2400" b="1" dirty="0">
                <a:solidFill>
                  <a:srgbClr val="0070C0"/>
                </a:solidFill>
              </a:rPr>
              <a:t>Step 1 </a:t>
            </a:r>
            <a:r>
              <a:rPr lang="zh-CN" altLang="en-US" sz="2400" dirty="0"/>
              <a:t>写成标准非线性离散方程</a:t>
            </a:r>
          </a:p>
        </p:txBody>
      </p:sp>
      <p:pic>
        <p:nvPicPr>
          <p:cNvPr id="6" name="图片 5">
            <a:extLst>
              <a:ext uri="{FF2B5EF4-FFF2-40B4-BE49-F238E27FC236}">
                <a16:creationId xmlns:a16="http://schemas.microsoft.com/office/drawing/2014/main" id="{2BF3027B-7CA6-479E-8046-453666CE9878}"/>
              </a:ext>
            </a:extLst>
          </p:cNvPr>
          <p:cNvPicPr>
            <a:picLocks noChangeAspect="1"/>
          </p:cNvPicPr>
          <p:nvPr/>
        </p:nvPicPr>
        <p:blipFill>
          <a:blip r:embed="rId4"/>
          <a:stretch>
            <a:fillRect/>
          </a:stretch>
        </p:blipFill>
        <p:spPr>
          <a:xfrm>
            <a:off x="869174" y="2962691"/>
            <a:ext cx="9896475" cy="666750"/>
          </a:xfrm>
          <a:prstGeom prst="rect">
            <a:avLst/>
          </a:prstGeom>
        </p:spPr>
      </p:pic>
      <p:graphicFrame>
        <p:nvGraphicFramePr>
          <p:cNvPr id="7" name="对象 6">
            <a:extLst>
              <a:ext uri="{FF2B5EF4-FFF2-40B4-BE49-F238E27FC236}">
                <a16:creationId xmlns:a16="http://schemas.microsoft.com/office/drawing/2014/main" id="{9D2C3582-0A05-4E22-92B8-4B94E6DBF956}"/>
              </a:ext>
            </a:extLst>
          </p:cNvPr>
          <p:cNvGraphicFramePr>
            <a:graphicFrameLocks noChangeAspect="1"/>
          </p:cNvGraphicFramePr>
          <p:nvPr>
            <p:extLst>
              <p:ext uri="{D42A27DB-BD31-4B8C-83A1-F6EECF244321}">
                <p14:modId xmlns:p14="http://schemas.microsoft.com/office/powerpoint/2010/main" val="3657828419"/>
              </p:ext>
            </p:extLst>
          </p:nvPr>
        </p:nvGraphicFramePr>
        <p:xfrm>
          <a:off x="3937793" y="3760364"/>
          <a:ext cx="4316413" cy="2817813"/>
        </p:xfrm>
        <a:graphic>
          <a:graphicData uri="http://schemas.openxmlformats.org/presentationml/2006/ole">
            <mc:AlternateContent xmlns:mc="http://schemas.openxmlformats.org/markup-compatibility/2006">
              <mc:Choice xmlns:v="urn:schemas-microsoft-com:vml" Requires="v">
                <p:oleObj spid="_x0000_s32779" name="Equation" r:id="rId5" imgW="2324100" imgH="1524000" progId="Equation.DSMT4">
                  <p:embed/>
                </p:oleObj>
              </mc:Choice>
              <mc:Fallback>
                <p:oleObj name="Equation" r:id="rId5" imgW="2324100" imgH="1524000" progId="Equation.DSMT4">
                  <p:embed/>
                  <p:pic>
                    <p:nvPicPr>
                      <p:cNvPr id="5" name="对象 4">
                        <a:extLst>
                          <a:ext uri="{FF2B5EF4-FFF2-40B4-BE49-F238E27FC236}">
                            <a16:creationId xmlns:a16="http://schemas.microsoft.com/office/drawing/2014/main" id="{63EFE218-775D-483A-BB61-9B5DEEDD4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793" y="3760364"/>
                        <a:ext cx="4316413"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a:extLst>
              <a:ext uri="{FF2B5EF4-FFF2-40B4-BE49-F238E27FC236}">
                <a16:creationId xmlns:a16="http://schemas.microsoft.com/office/drawing/2014/main" id="{D4F2C3A5-3AEE-48BD-A2AE-0B418F918E49}"/>
              </a:ext>
            </a:extLst>
          </p:cNvPr>
          <p:cNvSpPr txBox="1"/>
          <p:nvPr/>
        </p:nvSpPr>
        <p:spPr>
          <a:xfrm>
            <a:off x="869174" y="4406629"/>
            <a:ext cx="2344366" cy="1077218"/>
          </a:xfrm>
          <a:prstGeom prst="rect">
            <a:avLst/>
          </a:prstGeom>
          <a:noFill/>
        </p:spPr>
        <p:txBody>
          <a:bodyPr wrap="square" rtlCol="0">
            <a:spAutoFit/>
          </a:bodyPr>
          <a:lstStyle/>
          <a:p>
            <a:r>
              <a:rPr lang="zh-CN" altLang="en-US" sz="3200" dirty="0">
                <a:solidFill>
                  <a:srgbClr val="FF0000"/>
                </a:solidFill>
              </a:rPr>
              <a:t>如何写成离散化形式？</a:t>
            </a:r>
          </a:p>
        </p:txBody>
      </p:sp>
    </p:spTree>
    <p:extLst>
      <p:ext uri="{BB962C8B-B14F-4D97-AF65-F5344CB8AC3E}">
        <p14:creationId xmlns:p14="http://schemas.microsoft.com/office/powerpoint/2010/main" val="391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1|0.6|0.7|0.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70_4*m_h_i*1_1_3"/>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70_4*m_h_i*1_1_4"/>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1470_4*m_h_i*1_1_5"/>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1470_4*m_h_i*1_1_6"/>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70_4*m_h_f*1_1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70_4*m_h_a*1_1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70_4*m_h_i*1_2_1"/>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70_4*m_h_i*1_2_2"/>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1470_4*m_h_i*1_2_6"/>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70_4*m_h_i*1_2_3"/>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2.xml><?xml version="1.0" encoding="utf-8"?>
<p:tagLst xmlns:a="http://schemas.openxmlformats.org/drawingml/2006/main" xmlns:r="http://schemas.openxmlformats.org/officeDocument/2006/relationships" xmlns:p="http://schemas.openxmlformats.org/presentationml/2006/main">
  <p:tag name="TIMING" val="|56.5|3.9|21|7.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70_4*m_h_i*1_2_4"/>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1470_4*m_h_i*1_2_5"/>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70_4*m_h_f*1_2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70_4*m_h_a*1_2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1470_4*m_h_i*1_5_1"/>
  <p:tag name="KSO_WM_TEMPLATE_CATEGORY" val="diagram"/>
  <p:tag name="KSO_WM_TEMPLATE_INDEX" val="20201470"/>
  <p:tag name="KSO_WM_UNIT_LAYERLEVEL" val="1_1_1"/>
  <p:tag name="KSO_WM_TAG_VERSION" val="1.0"/>
  <p:tag name="KSO_WM_BEAUTIFY_FLAG" val="#wm#"/>
  <p:tag name="KSO_WM_UNIT_FILL_FORE_SCHEMECOLOR_INDEX" val="9"/>
  <p:tag name="KSO_WM_UNI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1470_4*m_h_i*1_5_2"/>
  <p:tag name="KSO_WM_TEMPLATE_CATEGORY" val="diagram"/>
  <p:tag name="KSO_WM_TEMPLATE_INDEX" val="20201470"/>
  <p:tag name="KSO_WM_UNIT_LAYERLEVEL" val="1_1_1"/>
  <p:tag name="KSO_WM_TAG_VERSION" val="1.0"/>
  <p:tag name="KSO_WM_BEAUTIFY_FLAG" val="#wm#"/>
  <p:tag name="KSO_WM_UNIT_FILL_FORE_SCHEMECOLOR_INDEX" val="9"/>
  <p:tag name="KSO_WM_UNI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1470_4*m_h_i*1_5_3"/>
  <p:tag name="KSO_WM_TEMPLATE_CATEGORY" val="diagram"/>
  <p:tag name="KSO_WM_TEMPLATE_INDEX" val="20201470"/>
  <p:tag name="KSO_WM_UNIT_LAYERLEVEL" val="1_1_1"/>
  <p:tag name="KSO_WM_TAG_VERSION" val="1.0"/>
  <p:tag name="KSO_WM_BEAUTIFY_FLAG" val="#wm#"/>
  <p:tag name="KSO_WM_UNIT_FILL_FORE_SCHEMECOLOR_INDEX" val="9"/>
  <p:tag name="KSO_WM_UNI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01470_4*m_h_i*1_5_4"/>
  <p:tag name="KSO_WM_TEMPLATE_CATEGORY" val="diagram"/>
  <p:tag name="KSO_WM_TEMPLATE_INDEX" val="20201470"/>
  <p:tag name="KSO_WM_UNIT_LAYERLEVEL" val="1_1_1"/>
  <p:tag name="KSO_WM_TAG_VERSION" val="1.0"/>
  <p:tag name="KSO_WM_BEAUTIFY_FLAG" val="#wm#"/>
  <p:tag name="KSO_WM_UNIT_FILL_FORE_SCHEMECOLOR_INDEX" val="9"/>
  <p:tag name="KSO_WM_UNI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201470_4*m_h_i*1_5_5"/>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6"/>
  <p:tag name="KSO_WM_UNIT_ID" val="diagram20201470_4*m_h_i*1_5_6"/>
  <p:tag name="KSO_WM_TEMPLATE_CATEGORY" val="diagram"/>
  <p:tag name="KSO_WM_TEMPLATE_INDEX" val="20201470"/>
  <p:tag name="KSO_WM_UNIT_LAYERLEVEL" val="1_1_1"/>
  <p:tag name="KSO_WM_TAG_VERSION" val="1.0"/>
  <p:tag name="KSO_WM_BEAUTIFY_FLAG" val="#wm#"/>
  <p:tag name="KSO_WM_UNIT_FILL_FORE_SCHEMECOLOR_INDEX" val="9"/>
  <p:tag name="KSO_WM_UNIT_FILL_TYPE" val="1"/>
</p:tagLst>
</file>

<file path=ppt/tags/tag3.xml><?xml version="1.0" encoding="utf-8"?>
<p:tagLst xmlns:a="http://schemas.openxmlformats.org/drawingml/2006/main" xmlns:r="http://schemas.openxmlformats.org/officeDocument/2006/relationships" xmlns:p="http://schemas.openxmlformats.org/presentationml/2006/main">
  <p:tag name="TIMING" val="|44.3|26|1.4|0.9|0.9|1.3|0.9|1.2|2|0.8|1.1|1.3"/>
</p:tagLst>
</file>

<file path=ppt/tags/tag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1470_4*m_h_f*1_5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01470_4*m_h_a*1_5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70_1*m_h_i*1_1_1"/>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70_1*m_h_i*1_1_2"/>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70_1*m_h_i*1_1_3"/>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70_1*m_h_i*1_1_4"/>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1470_1*m_h_i*1_1_5"/>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1470_1*m_h_i*1_1_6"/>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70_1*m_h_f*1_1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70_1*m_h_a*1_1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TIMING" val="|0.6|29.3|0.8|22.1|0.9"/>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70_1*m_h_i*1_2_1"/>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70_1*m_h_i*1_2_2"/>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1470_1*m_h_i*1_2_6"/>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70_1*m_h_i*1_2_3"/>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70_1*m_h_i*1_2_4"/>
  <p:tag name="KSO_WM_TEMPLATE_CATEGORY" val="diagram"/>
  <p:tag name="KSO_WM_TEMPLATE_INDEX" val="20201470"/>
  <p:tag name="KSO_WM_UNIT_LAYERLEVEL" val="1_1_1"/>
  <p:tag name="KSO_WM_TAG_VERSION" val="1.0"/>
  <p:tag name="KSO_WM_BEAUTIFY_FLAG" val="#wm#"/>
  <p:tag name="KSO_WM_UNIT_FILL_FORE_SCHEMECOLOR_INDEX" val="13"/>
  <p:tag name="KSO_WM_UNI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1470_1*m_h_i*1_2_5"/>
  <p:tag name="KSO_WM_TEMPLATE_CATEGORY" val="diagram"/>
  <p:tag name="KSO_WM_TEMPLATE_INDEX" val="20201470"/>
  <p:tag name="KSO_WM_UNIT_LAYERLEVEL" val="1_1_1"/>
  <p:tag name="KSO_WM_TAG_VERSION" val="1.0"/>
  <p:tag name="KSO_WM_BEAUTIFY_FLAG" val="#wm#"/>
  <p:tag name="KSO_WM_UNIT_FILL_FORE_SCHEMECOLOR_INDEX" val="6"/>
  <p:tag name="KSO_WM_UNI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70_1*m_h_f*1_2_1"/>
  <p:tag name="KSO_WM_TEMPLATE_CATEGORY" val="diagram"/>
  <p:tag name="KSO_WM_TEMPLATE_INDEX" val="20201470"/>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70_1*m_h_a*1_2_1"/>
  <p:tag name="KSO_WM_TEMPLATE_CATEGORY" val="diagram"/>
  <p:tag name="KSO_WM_TEMPLATE_INDEX" val="20201470"/>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TIMING" val="|10.5"/>
</p:tagLst>
</file>

<file path=ppt/tags/tag6.xml><?xml version="1.0" encoding="utf-8"?>
<p:tagLst xmlns:a="http://schemas.openxmlformats.org/drawingml/2006/main" xmlns:r="http://schemas.openxmlformats.org/officeDocument/2006/relationships" xmlns:p="http://schemas.openxmlformats.org/presentationml/2006/main">
  <p:tag name="TIMING" val="|1.6"/>
</p:tagLst>
</file>

<file path=ppt/tags/tag7.xml><?xml version="1.0" encoding="utf-8"?>
<p:tagLst xmlns:a="http://schemas.openxmlformats.org/drawingml/2006/main" xmlns:r="http://schemas.openxmlformats.org/officeDocument/2006/relationships" xmlns:p="http://schemas.openxmlformats.org/presentationml/2006/main">
  <p:tag name="TIMING" val="|42.4|0.8|6|6.3|1.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70_4*m_h_i*1_1_1"/>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70_4*m_h_i*1_1_2"/>
  <p:tag name="KSO_WM_TEMPLATE_CATEGORY" val="diagram"/>
  <p:tag name="KSO_WM_TEMPLATE_INDEX" val="20201470"/>
  <p:tag name="KSO_WM_UNIT_LAYERLEVEL" val="1_1_1"/>
  <p:tag name="KSO_WM_TAG_VERSION" val="1.0"/>
  <p:tag name="KSO_WM_BEAUTIFY_FLAG" val="#wm#"/>
  <p:tag name="KSO_WM_UNIT_FILL_FORE_SCHEMECOLOR_INDEX" val="5"/>
  <p:tag name="KSO_WM_UNI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2176</Words>
  <Application>Microsoft Office PowerPoint</Application>
  <PresentationFormat>宽屏</PresentationFormat>
  <Paragraphs>184</Paragraphs>
  <Slides>38</Slides>
  <Notes>16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38</vt:i4>
      </vt:variant>
    </vt:vector>
  </HeadingPairs>
  <TitlesOfParts>
    <vt:vector size="55" baseType="lpstr">
      <vt:lpstr>等线</vt:lpstr>
      <vt:lpstr>等线 Light</vt:lpstr>
      <vt:lpstr>黑体</vt:lpstr>
      <vt:lpstr>宋体</vt:lpstr>
      <vt:lpstr>微软雅黑</vt:lpstr>
      <vt:lpstr>Arial</vt:lpstr>
      <vt:lpstr>Calibri</vt:lpstr>
      <vt:lpstr>Symbol</vt:lpstr>
      <vt:lpstr>Times New Roman</vt:lpstr>
      <vt:lpstr>Wingdings</vt:lpstr>
      <vt:lpstr>Office 主题​​</vt:lpstr>
      <vt:lpstr>MathType 6.0 Equation</vt:lpstr>
      <vt:lpstr>Equation</vt:lpstr>
      <vt:lpstr>Microsoft Visio Drawing</vt:lpstr>
      <vt:lpstr>Visio</vt:lpstr>
      <vt:lpstr>Microsoft Visio 绘图</vt:lpstr>
      <vt:lpstr>Microsoft Equation 3.0</vt:lpstr>
      <vt:lpstr>第四章  伺服系统参数辨识</vt:lpstr>
      <vt:lpstr>本章内容</vt:lpstr>
      <vt:lpstr>1、伺服系统数学模型</vt:lpstr>
      <vt:lpstr>参数辨识方法</vt:lpstr>
      <vt:lpstr>PowerPoint 演示文稿</vt:lpstr>
      <vt:lpstr>方法1：递推最小二乘算法（RLS）</vt:lpstr>
      <vt:lpstr>PowerPoint 演示文稿</vt:lpstr>
      <vt:lpstr>方法2：无迹卡尔曼滤波（UKF）参数辨识</vt:lpstr>
      <vt:lpstr>PowerPoint 演示文稿</vt:lpstr>
      <vt:lpstr>PowerPoint 演示文稿</vt:lpstr>
      <vt:lpstr>PowerPoint 演示文稿</vt:lpstr>
      <vt:lpstr>PowerPoint 演示文稿</vt:lpstr>
      <vt:lpstr>2.3 PWM-VSI非线性因素对参数辨识的影响</vt:lpstr>
      <vt:lpstr>2.4 参数辨识结构框图</vt:lpstr>
      <vt:lpstr>2.5 实验验证</vt:lpstr>
      <vt:lpstr>PowerPoint 演示文稿</vt:lpstr>
      <vt:lpstr>PowerPoint 演示文稿</vt:lpstr>
      <vt:lpstr>2.7 UKF、EKF和RLS三种参数辨识方法对比</vt:lpstr>
      <vt:lpstr>PowerPoint 演示文稿</vt:lpstr>
      <vt:lpstr>离线电气参数测量</vt:lpstr>
      <vt:lpstr>PowerPoint 演示文稿</vt:lpstr>
      <vt:lpstr>PowerPoint 演示文稿</vt:lpstr>
      <vt:lpstr>PowerPoint 演示文稿</vt:lpstr>
      <vt:lpstr>辨识实验结果</vt:lpstr>
      <vt:lpstr>3.2 电感辨识</vt:lpstr>
      <vt:lpstr>相关函数法计算电流、电压的相位差值</vt:lpstr>
      <vt:lpstr>单相电感辨识结果</vt:lpstr>
      <vt:lpstr>单相堵转实验辨识结果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伺服系统的负载机械特性</dc:title>
  <dc:creator>wuchu</dc:creator>
  <cp:lastModifiedBy>wuchu</cp:lastModifiedBy>
  <cp:revision>31</cp:revision>
  <dcterms:created xsi:type="dcterms:W3CDTF">2022-05-10T23:32:55Z</dcterms:created>
  <dcterms:modified xsi:type="dcterms:W3CDTF">2022-05-12T23:58:00Z</dcterms:modified>
</cp:coreProperties>
</file>